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89" r:id="rId3"/>
    <p:sldId id="291" r:id="rId4"/>
    <p:sldId id="297" r:id="rId5"/>
    <p:sldId id="295" r:id="rId6"/>
    <p:sldId id="304" r:id="rId7"/>
    <p:sldId id="305" r:id="rId8"/>
    <p:sldId id="307" r:id="rId9"/>
    <p:sldId id="306" r:id="rId10"/>
    <p:sldId id="312" r:id="rId11"/>
    <p:sldId id="308" r:id="rId12"/>
    <p:sldId id="309" r:id="rId13"/>
    <p:sldId id="310" r:id="rId14"/>
    <p:sldId id="311" r:id="rId15"/>
    <p:sldId id="313" r:id="rId16"/>
    <p:sldId id="302" r:id="rId17"/>
    <p:sldId id="315" r:id="rId18"/>
    <p:sldId id="317" r:id="rId19"/>
    <p:sldId id="298" r:id="rId20"/>
    <p:sldId id="296" r:id="rId21"/>
    <p:sldId id="290" r:id="rId22"/>
    <p:sldId id="299" r:id="rId23"/>
    <p:sldId id="303" r:id="rId24"/>
    <p:sldId id="301" r:id="rId25"/>
    <p:sldId id="300" r:id="rId26"/>
    <p:sldId id="319" r:id="rId27"/>
    <p:sldId id="292" r:id="rId28"/>
    <p:sldId id="320" r:id="rId29"/>
    <p:sldId id="293" r:id="rId30"/>
    <p:sldId id="29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8D1"/>
    <a:srgbClr val="D48774"/>
    <a:srgbClr val="403152"/>
    <a:srgbClr val="92D050"/>
    <a:srgbClr val="FFA602"/>
    <a:srgbClr val="000000"/>
    <a:srgbClr val="797979"/>
    <a:srgbClr val="214B5F"/>
    <a:srgbClr val="94E361"/>
    <a:srgbClr val="641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27" autoAdjust="0"/>
    <p:restoredTop sz="94660"/>
  </p:normalViewPr>
  <p:slideViewPr>
    <p:cSldViewPr snapToGrid="0">
      <p:cViewPr>
        <p:scale>
          <a:sx n="125" d="100"/>
          <a:sy n="125" d="100"/>
        </p:scale>
        <p:origin x="296" y="724"/>
      </p:cViewPr>
      <p:guideLst/>
    </p:cSldViewPr>
  </p:slideViewPr>
  <p:notesTextViewPr>
    <p:cViewPr>
      <p:scale>
        <a:sx n="200" d="100"/>
        <a:sy n="200" d="100"/>
      </p:scale>
      <p:origin x="0" y="0"/>
    </p:cViewPr>
  </p:notesTextViewPr>
  <p:notesViewPr>
    <p:cSldViewPr snapToGrid="0">
      <p:cViewPr varScale="1">
        <p:scale>
          <a:sx n="123" d="100"/>
          <a:sy n="123" d="100"/>
        </p:scale>
        <p:origin x="497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EB9BB-5DFE-4D83-A19C-F2EDCADD4C97}" type="datetimeFigureOut">
              <a:rPr lang="zh-CN" altLang="en-US" smtClean="0"/>
              <a:t>2026/1/10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2361-59E9-41CB-BF59-B3938C1096A9}" type="slidenum">
              <a:rPr lang="zh-CN" altLang="en-US" smtClean="0"/>
              <a:t>‹#›</a:t>
            </a:fld>
            <a:endParaRPr lang="zh-CN" altLang="en-US"/>
          </a:p>
        </p:txBody>
      </p:sp>
    </p:spTree>
    <p:extLst>
      <p:ext uri="{BB962C8B-B14F-4D97-AF65-F5344CB8AC3E}">
        <p14:creationId xmlns:p14="http://schemas.microsoft.com/office/powerpoint/2010/main" val="365169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重要性和国际上的实验</a:t>
            </a:r>
          </a:p>
        </p:txBody>
      </p:sp>
      <p:sp>
        <p:nvSpPr>
          <p:cNvPr id="4" name="灯片编号占位符 3"/>
          <p:cNvSpPr>
            <a:spLocks noGrp="1"/>
          </p:cNvSpPr>
          <p:nvPr>
            <p:ph type="sldNum" sz="quarter" idx="5"/>
          </p:nvPr>
        </p:nvSpPr>
        <p:spPr/>
        <p:txBody>
          <a:bodyPr/>
          <a:lstStyle/>
          <a:p>
            <a:fld id="{DDAC2361-59E9-41CB-BF59-B3938C1096A9}" type="slidenum">
              <a:rPr lang="zh-CN" altLang="en-US" smtClean="0"/>
              <a:t>2</a:t>
            </a:fld>
            <a:endParaRPr lang="zh-CN" altLang="en-US"/>
          </a:p>
        </p:txBody>
      </p:sp>
    </p:spTree>
    <p:extLst>
      <p:ext uri="{BB962C8B-B14F-4D97-AF65-F5344CB8AC3E}">
        <p14:creationId xmlns:p14="http://schemas.microsoft.com/office/powerpoint/2010/main" val="64527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重要性和国际上的实验</a:t>
            </a:r>
          </a:p>
        </p:txBody>
      </p:sp>
      <p:sp>
        <p:nvSpPr>
          <p:cNvPr id="4" name="灯片编号占位符 3"/>
          <p:cNvSpPr>
            <a:spLocks noGrp="1"/>
          </p:cNvSpPr>
          <p:nvPr>
            <p:ph type="sldNum" sz="quarter" idx="5"/>
          </p:nvPr>
        </p:nvSpPr>
        <p:spPr/>
        <p:txBody>
          <a:bodyPr/>
          <a:lstStyle/>
          <a:p>
            <a:fld id="{DDAC2361-59E9-41CB-BF59-B3938C1096A9}" type="slidenum">
              <a:rPr lang="zh-CN" altLang="en-US" smtClean="0"/>
              <a:t>3</a:t>
            </a:fld>
            <a:endParaRPr lang="zh-CN" altLang="en-US"/>
          </a:p>
        </p:txBody>
      </p:sp>
    </p:spTree>
    <p:extLst>
      <p:ext uri="{BB962C8B-B14F-4D97-AF65-F5344CB8AC3E}">
        <p14:creationId xmlns:p14="http://schemas.microsoft.com/office/powerpoint/2010/main" val="2236900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AC2361-59E9-41CB-BF59-B3938C1096A9}" type="slidenum">
              <a:rPr lang="zh-CN" altLang="en-US" smtClean="0"/>
              <a:t>9</a:t>
            </a:fld>
            <a:endParaRPr lang="zh-CN" altLang="en-US"/>
          </a:p>
        </p:txBody>
      </p:sp>
    </p:spTree>
    <p:extLst>
      <p:ext uri="{BB962C8B-B14F-4D97-AF65-F5344CB8AC3E}">
        <p14:creationId xmlns:p14="http://schemas.microsoft.com/office/powerpoint/2010/main" val="4082678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AC2361-59E9-41CB-BF59-B3938C1096A9}" type="slidenum">
              <a:rPr lang="zh-CN" altLang="en-US" smtClean="0"/>
              <a:t>25</a:t>
            </a:fld>
            <a:endParaRPr lang="zh-CN" altLang="en-US"/>
          </a:p>
        </p:txBody>
      </p:sp>
    </p:spTree>
    <p:extLst>
      <p:ext uri="{BB962C8B-B14F-4D97-AF65-F5344CB8AC3E}">
        <p14:creationId xmlns:p14="http://schemas.microsoft.com/office/powerpoint/2010/main" val="789251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DAC2361-59E9-41CB-BF59-B3938C1096A9}" type="slidenum">
              <a:rPr lang="zh-CN" altLang="en-US" smtClean="0"/>
              <a:t>26</a:t>
            </a:fld>
            <a:endParaRPr lang="zh-CN" altLang="en-US"/>
          </a:p>
        </p:txBody>
      </p:sp>
    </p:spTree>
    <p:extLst>
      <p:ext uri="{BB962C8B-B14F-4D97-AF65-F5344CB8AC3E}">
        <p14:creationId xmlns:p14="http://schemas.microsoft.com/office/powerpoint/2010/main" val="3952298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30F45-801C-48E2-AC88-284D6FA5D36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84AD7A95-739F-4BA2-B33C-558EEE221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AADA74-836C-40A8-A0DE-B407A0D55FCE}"/>
              </a:ext>
            </a:extLst>
          </p:cNvPr>
          <p:cNvSpPr>
            <a:spLocks noGrp="1"/>
          </p:cNvSpPr>
          <p:nvPr>
            <p:ph type="dt" sz="half" idx="10"/>
          </p:nvPr>
        </p:nvSpPr>
        <p:spPr/>
        <p:txBody>
          <a:bodyPr/>
          <a:lstStyle/>
          <a:p>
            <a:fld id="{4903235D-093F-419E-AF08-056B0700E884}" type="datetime1">
              <a:rPr lang="zh-CN" altLang="en-US" smtClean="0"/>
              <a:t>2026/1/10</a:t>
            </a:fld>
            <a:endParaRPr lang="zh-CN" altLang="en-US"/>
          </a:p>
        </p:txBody>
      </p:sp>
      <p:sp>
        <p:nvSpPr>
          <p:cNvPr id="5" name="页脚占位符 4">
            <a:extLst>
              <a:ext uri="{FF2B5EF4-FFF2-40B4-BE49-F238E27FC236}">
                <a16:creationId xmlns:a16="http://schemas.microsoft.com/office/drawing/2014/main" id="{B482E40D-4BA9-479C-9474-251386E20A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E6A59D-66F1-48BE-9203-64B3F45E2D68}"/>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188307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59056-3DAF-4A06-8470-0FE7A6ACFF4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93F260-55BA-4314-88A4-75BD2AD282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90BE78-0B70-4BF3-81B6-AA9523172FB0}"/>
              </a:ext>
            </a:extLst>
          </p:cNvPr>
          <p:cNvSpPr>
            <a:spLocks noGrp="1"/>
          </p:cNvSpPr>
          <p:nvPr>
            <p:ph type="dt" sz="half" idx="10"/>
          </p:nvPr>
        </p:nvSpPr>
        <p:spPr/>
        <p:txBody>
          <a:bodyPr/>
          <a:lstStyle/>
          <a:p>
            <a:fld id="{89EC68F0-E6BB-402D-9C9B-6B152DF6BABE}" type="datetime1">
              <a:rPr lang="zh-CN" altLang="en-US" smtClean="0"/>
              <a:t>2026/1/10</a:t>
            </a:fld>
            <a:endParaRPr lang="zh-CN" altLang="en-US"/>
          </a:p>
        </p:txBody>
      </p:sp>
      <p:sp>
        <p:nvSpPr>
          <p:cNvPr id="5" name="页脚占位符 4">
            <a:extLst>
              <a:ext uri="{FF2B5EF4-FFF2-40B4-BE49-F238E27FC236}">
                <a16:creationId xmlns:a16="http://schemas.microsoft.com/office/drawing/2014/main" id="{3E7A6CD3-122F-4AD1-8AF1-A985011263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2C8079-7DDC-4A73-966B-2EF5C19C7E30}"/>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1259307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B33DE6-1737-477F-9C91-553ABD407CA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880BBD2-D6F3-4BBF-BD16-98D5B670F98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C05B5A-1D12-49EC-82EF-1F737BB7B98C}"/>
              </a:ext>
            </a:extLst>
          </p:cNvPr>
          <p:cNvSpPr>
            <a:spLocks noGrp="1"/>
          </p:cNvSpPr>
          <p:nvPr>
            <p:ph type="dt" sz="half" idx="10"/>
          </p:nvPr>
        </p:nvSpPr>
        <p:spPr/>
        <p:txBody>
          <a:bodyPr/>
          <a:lstStyle/>
          <a:p>
            <a:fld id="{D41448D9-D328-4A60-B47A-A0F38C1A9422}" type="datetime1">
              <a:rPr lang="zh-CN" altLang="en-US" smtClean="0"/>
              <a:t>2026/1/10</a:t>
            </a:fld>
            <a:endParaRPr lang="zh-CN" altLang="en-US"/>
          </a:p>
        </p:txBody>
      </p:sp>
      <p:sp>
        <p:nvSpPr>
          <p:cNvPr id="5" name="页脚占位符 4">
            <a:extLst>
              <a:ext uri="{FF2B5EF4-FFF2-40B4-BE49-F238E27FC236}">
                <a16:creationId xmlns:a16="http://schemas.microsoft.com/office/drawing/2014/main" id="{F3C1D1F3-891B-4BC7-A8D8-7CD2053FE9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F11220-7356-4A7A-AEBA-0B27736AE790}"/>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271818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C646792-E54C-4DF2-B61C-A71F9988EAE7}"/>
              </a:ext>
            </a:extLst>
          </p:cNvPr>
          <p:cNvSpPr>
            <a:spLocks noGrp="1"/>
          </p:cNvSpPr>
          <p:nvPr>
            <p:ph type="dt" sz="half" idx="10"/>
          </p:nvPr>
        </p:nvSpPr>
        <p:spPr/>
        <p:txBody>
          <a:bodyPr/>
          <a:lstStyle/>
          <a:p>
            <a:fld id="{C1B315CE-0573-47EF-8A9B-9417A1E8B893}" type="datetime1">
              <a:rPr lang="zh-CN" altLang="en-US" smtClean="0"/>
              <a:t>2026/1/10</a:t>
            </a:fld>
            <a:endParaRPr lang="zh-CN" altLang="en-US"/>
          </a:p>
        </p:txBody>
      </p:sp>
      <p:sp>
        <p:nvSpPr>
          <p:cNvPr id="5" name="页脚占位符 4">
            <a:extLst>
              <a:ext uri="{FF2B5EF4-FFF2-40B4-BE49-F238E27FC236}">
                <a16:creationId xmlns:a16="http://schemas.microsoft.com/office/drawing/2014/main" id="{121A0399-EE23-408F-BEB3-3281C49EA7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1A7D04-29D5-4983-A7FA-A9E010349469}"/>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
        <p:nvSpPr>
          <p:cNvPr id="7" name="矩形 6">
            <a:extLst>
              <a:ext uri="{FF2B5EF4-FFF2-40B4-BE49-F238E27FC236}">
                <a16:creationId xmlns:a16="http://schemas.microsoft.com/office/drawing/2014/main" id="{F0D3882D-D8B8-499F-8B47-4E7996827591}"/>
              </a:ext>
            </a:extLst>
          </p:cNvPr>
          <p:cNvSpPr/>
          <p:nvPr userDrawn="1"/>
        </p:nvSpPr>
        <p:spPr>
          <a:xfrm>
            <a:off x="0" y="-39812"/>
            <a:ext cx="12192000" cy="5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E8E216F-52C9-43BC-B678-8A1D55AC844D}"/>
              </a:ext>
            </a:extLst>
          </p:cNvPr>
          <p:cNvPicPr>
            <a:picLocks noChangeAspect="1"/>
          </p:cNvPicPr>
          <p:nvPr userDrawn="1"/>
        </p:nvPicPr>
        <p:blipFill rotWithShape="1">
          <a:blip r:embed="rId2"/>
          <a:srcRect b="42154"/>
          <a:stretch/>
        </p:blipFill>
        <p:spPr>
          <a:xfrm>
            <a:off x="10991850" y="45180"/>
            <a:ext cx="1200150" cy="455008"/>
          </a:xfrm>
          <a:prstGeom prst="rect">
            <a:avLst/>
          </a:prstGeom>
        </p:spPr>
      </p:pic>
      <p:sp>
        <p:nvSpPr>
          <p:cNvPr id="2" name="标题 1">
            <a:extLst>
              <a:ext uri="{FF2B5EF4-FFF2-40B4-BE49-F238E27FC236}">
                <a16:creationId xmlns:a16="http://schemas.microsoft.com/office/drawing/2014/main" id="{DCC5C743-302A-4D72-9599-74BD8AC5999F}"/>
              </a:ext>
            </a:extLst>
          </p:cNvPr>
          <p:cNvSpPr>
            <a:spLocks noGrp="1"/>
          </p:cNvSpPr>
          <p:nvPr>
            <p:ph type="title"/>
          </p:nvPr>
        </p:nvSpPr>
        <p:spPr>
          <a:xfrm>
            <a:off x="0" y="-39812"/>
            <a:ext cx="10515600" cy="540001"/>
          </a:xfrm>
        </p:spPr>
        <p:txBody>
          <a:bodyPr>
            <a:noAutofit/>
          </a:bodyPr>
          <a:lstStyle>
            <a:lvl1pPr>
              <a:defRPr sz="2800"/>
            </a:lvl1pPr>
          </a:lstStyle>
          <a:p>
            <a:r>
              <a:rPr lang="zh-CN" altLang="en-US" dirty="0"/>
              <a:t>单击此处编辑母版标题样式</a:t>
            </a:r>
          </a:p>
        </p:txBody>
      </p:sp>
    </p:spTree>
    <p:extLst>
      <p:ext uri="{BB962C8B-B14F-4D97-AF65-F5344CB8AC3E}">
        <p14:creationId xmlns:p14="http://schemas.microsoft.com/office/powerpoint/2010/main" val="2212573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4C1A8-9955-402F-BCEC-3375AD41C17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5A677D-CD36-4414-B49F-C979BEB1A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5EC8FE2-D55C-4320-98AC-6ACC09581DBA}"/>
              </a:ext>
            </a:extLst>
          </p:cNvPr>
          <p:cNvSpPr>
            <a:spLocks noGrp="1"/>
          </p:cNvSpPr>
          <p:nvPr>
            <p:ph type="dt" sz="half" idx="10"/>
          </p:nvPr>
        </p:nvSpPr>
        <p:spPr/>
        <p:txBody>
          <a:bodyPr/>
          <a:lstStyle/>
          <a:p>
            <a:fld id="{B0519A96-DC68-4762-B552-4280BF896F05}" type="datetime1">
              <a:rPr lang="zh-CN" altLang="en-US" smtClean="0"/>
              <a:t>2026/1/10</a:t>
            </a:fld>
            <a:endParaRPr lang="zh-CN" altLang="en-US"/>
          </a:p>
        </p:txBody>
      </p:sp>
      <p:sp>
        <p:nvSpPr>
          <p:cNvPr id="5" name="页脚占位符 4">
            <a:extLst>
              <a:ext uri="{FF2B5EF4-FFF2-40B4-BE49-F238E27FC236}">
                <a16:creationId xmlns:a16="http://schemas.microsoft.com/office/drawing/2014/main" id="{68F5DCC1-1202-48DC-B4A9-908502DE16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B0BA05-C13B-4CBB-B23B-1B873D187009}"/>
              </a:ext>
            </a:extLst>
          </p:cNvPr>
          <p:cNvSpPr>
            <a:spLocks noGrp="1"/>
          </p:cNvSpPr>
          <p:nvPr>
            <p:ph type="sldNum" sz="quarter" idx="12"/>
          </p:nvPr>
        </p:nvSpPr>
        <p:spPr/>
        <p:txBody>
          <a:bodyPr/>
          <a:lstStyle/>
          <a:p>
            <a:fld id="{D459CD81-B205-4F3B-A9C6-9967267E909A}" type="slidenum">
              <a:rPr lang="zh-CN" altLang="en-US" smtClean="0"/>
              <a:t>‹#›</a:t>
            </a:fld>
            <a:endParaRPr lang="zh-CN" altLang="en-US" dirty="0"/>
          </a:p>
        </p:txBody>
      </p:sp>
      <p:sp>
        <p:nvSpPr>
          <p:cNvPr id="7" name="矩形 6">
            <a:extLst>
              <a:ext uri="{FF2B5EF4-FFF2-40B4-BE49-F238E27FC236}">
                <a16:creationId xmlns:a16="http://schemas.microsoft.com/office/drawing/2014/main" id="{5422D87E-0005-4ED9-876C-876D8843B09F}"/>
              </a:ext>
            </a:extLst>
          </p:cNvPr>
          <p:cNvSpPr/>
          <p:nvPr userDrawn="1"/>
        </p:nvSpPr>
        <p:spPr>
          <a:xfrm>
            <a:off x="0" y="6318000"/>
            <a:ext cx="12192000" cy="5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3B2EA96-9D5C-4867-9117-5949D67020AE}"/>
              </a:ext>
            </a:extLst>
          </p:cNvPr>
          <p:cNvSpPr/>
          <p:nvPr userDrawn="1"/>
        </p:nvSpPr>
        <p:spPr>
          <a:xfrm rot="5400000">
            <a:off x="8493000" y="3159000"/>
            <a:ext cx="6858000" cy="54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045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16179-E696-4586-85B8-B7A017CC582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7F3626-6B38-4CB5-AF22-AC2AFEC5E2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82D6B42-D9B1-4C26-BFD6-E836DC9FAB8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BD77F5D-2A71-48E3-B864-871EB937A77A}"/>
              </a:ext>
            </a:extLst>
          </p:cNvPr>
          <p:cNvSpPr>
            <a:spLocks noGrp="1"/>
          </p:cNvSpPr>
          <p:nvPr>
            <p:ph type="dt" sz="half" idx="10"/>
          </p:nvPr>
        </p:nvSpPr>
        <p:spPr/>
        <p:txBody>
          <a:bodyPr/>
          <a:lstStyle/>
          <a:p>
            <a:fld id="{A54DAFC3-CA65-4200-A8DC-1BFA04C0FB05}" type="datetime1">
              <a:rPr lang="zh-CN" altLang="en-US" smtClean="0"/>
              <a:t>2026/1/10</a:t>
            </a:fld>
            <a:endParaRPr lang="zh-CN" altLang="en-US"/>
          </a:p>
        </p:txBody>
      </p:sp>
      <p:sp>
        <p:nvSpPr>
          <p:cNvPr id="6" name="页脚占位符 5">
            <a:extLst>
              <a:ext uri="{FF2B5EF4-FFF2-40B4-BE49-F238E27FC236}">
                <a16:creationId xmlns:a16="http://schemas.microsoft.com/office/drawing/2014/main" id="{178F728A-F3B2-4A87-8EA8-EEDDDAE2ED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37B042-0A9A-435B-A2BE-2CAB5E5EC739}"/>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3095348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A1ED1-3938-4F04-9089-BAAD978D88C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35A882-5C8A-4590-8ADF-A424372811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805901-5D9B-4023-B2BE-253BAC0B951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2DD66DA-3246-459A-B106-CD374D8EA2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EAC0984-3421-4C68-B468-E3ACED7E516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F5B7D2F-11F0-42F6-93BB-1EC3BEDF29BA}"/>
              </a:ext>
            </a:extLst>
          </p:cNvPr>
          <p:cNvSpPr>
            <a:spLocks noGrp="1"/>
          </p:cNvSpPr>
          <p:nvPr>
            <p:ph type="dt" sz="half" idx="10"/>
          </p:nvPr>
        </p:nvSpPr>
        <p:spPr/>
        <p:txBody>
          <a:bodyPr/>
          <a:lstStyle/>
          <a:p>
            <a:fld id="{96603A1F-F2F8-4E6B-AF16-45B8DA49E2D8}" type="datetime1">
              <a:rPr lang="zh-CN" altLang="en-US" smtClean="0"/>
              <a:t>2026/1/10</a:t>
            </a:fld>
            <a:endParaRPr lang="zh-CN" altLang="en-US"/>
          </a:p>
        </p:txBody>
      </p:sp>
      <p:sp>
        <p:nvSpPr>
          <p:cNvPr id="8" name="页脚占位符 7">
            <a:extLst>
              <a:ext uri="{FF2B5EF4-FFF2-40B4-BE49-F238E27FC236}">
                <a16:creationId xmlns:a16="http://schemas.microsoft.com/office/drawing/2014/main" id="{46EE5806-5536-451A-9498-70B665475D2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CEBA7D-C640-47D2-95C8-9C2FE7138B7A}"/>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70368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4DAA4-E71E-4C84-816A-0ABEEDEFC3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6A5B2EA-F85C-4768-BB00-7619376E3F3D}"/>
              </a:ext>
            </a:extLst>
          </p:cNvPr>
          <p:cNvSpPr>
            <a:spLocks noGrp="1"/>
          </p:cNvSpPr>
          <p:nvPr>
            <p:ph type="dt" sz="half" idx="10"/>
          </p:nvPr>
        </p:nvSpPr>
        <p:spPr/>
        <p:txBody>
          <a:bodyPr/>
          <a:lstStyle/>
          <a:p>
            <a:fld id="{CB10A8A7-FE84-49E4-9242-C8F5E3F2E572}" type="datetime1">
              <a:rPr lang="zh-CN" altLang="en-US" smtClean="0"/>
              <a:t>2026/1/10</a:t>
            </a:fld>
            <a:endParaRPr lang="zh-CN" altLang="en-US"/>
          </a:p>
        </p:txBody>
      </p:sp>
      <p:sp>
        <p:nvSpPr>
          <p:cNvPr id="4" name="页脚占位符 3">
            <a:extLst>
              <a:ext uri="{FF2B5EF4-FFF2-40B4-BE49-F238E27FC236}">
                <a16:creationId xmlns:a16="http://schemas.microsoft.com/office/drawing/2014/main" id="{C14BF4C7-43DE-427C-A455-D98697CD3B3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DE860A7-BC44-4D23-A5FC-C8FCEED7C180}"/>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3569306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312D9F-DF05-4A8F-9646-84F4F6172C2B}"/>
              </a:ext>
            </a:extLst>
          </p:cNvPr>
          <p:cNvSpPr>
            <a:spLocks noGrp="1"/>
          </p:cNvSpPr>
          <p:nvPr>
            <p:ph type="dt" sz="half" idx="10"/>
          </p:nvPr>
        </p:nvSpPr>
        <p:spPr/>
        <p:txBody>
          <a:bodyPr/>
          <a:lstStyle/>
          <a:p>
            <a:fld id="{6D112E43-4717-45EC-92E2-6A366BE6483A}" type="datetime1">
              <a:rPr lang="zh-CN" altLang="en-US" smtClean="0"/>
              <a:t>2026/1/10</a:t>
            </a:fld>
            <a:endParaRPr lang="zh-CN" altLang="en-US"/>
          </a:p>
        </p:txBody>
      </p:sp>
      <p:sp>
        <p:nvSpPr>
          <p:cNvPr id="3" name="页脚占位符 2">
            <a:extLst>
              <a:ext uri="{FF2B5EF4-FFF2-40B4-BE49-F238E27FC236}">
                <a16:creationId xmlns:a16="http://schemas.microsoft.com/office/drawing/2014/main" id="{B84AFD91-8449-4B60-B46C-A7742AF9740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7DAAF4F-D9F6-4652-B16A-040777F2A5C2}"/>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4183577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5C652-831E-4903-AF33-F20D75BE12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16E6447-92EB-47B3-9FB8-E0202BB78B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387D4FC-75FC-49CC-B978-C4CC84D460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9566FE-5666-4CDA-B262-C956AC23140E}"/>
              </a:ext>
            </a:extLst>
          </p:cNvPr>
          <p:cNvSpPr>
            <a:spLocks noGrp="1"/>
          </p:cNvSpPr>
          <p:nvPr>
            <p:ph type="dt" sz="half" idx="10"/>
          </p:nvPr>
        </p:nvSpPr>
        <p:spPr/>
        <p:txBody>
          <a:bodyPr/>
          <a:lstStyle/>
          <a:p>
            <a:fld id="{B27CDEB9-1254-4D89-80DF-4426BA0B2146}" type="datetime1">
              <a:rPr lang="zh-CN" altLang="en-US" smtClean="0"/>
              <a:t>2026/1/10</a:t>
            </a:fld>
            <a:endParaRPr lang="zh-CN" altLang="en-US"/>
          </a:p>
        </p:txBody>
      </p:sp>
      <p:sp>
        <p:nvSpPr>
          <p:cNvPr id="6" name="页脚占位符 5">
            <a:extLst>
              <a:ext uri="{FF2B5EF4-FFF2-40B4-BE49-F238E27FC236}">
                <a16:creationId xmlns:a16="http://schemas.microsoft.com/office/drawing/2014/main" id="{56E1A6FF-0D52-482B-B8D3-59EFF1BA25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53B922-F3DC-4DF6-8D15-1B6F00BF27EB}"/>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3858201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96AF9-0645-4A9E-A5AF-FB1832D12B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C0A9B5-2EFE-4213-BE99-61FF752867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B509C44-408C-4686-B7CA-7E2732F88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3CDD0A-9712-4AFF-96FA-2275176E03BD}"/>
              </a:ext>
            </a:extLst>
          </p:cNvPr>
          <p:cNvSpPr>
            <a:spLocks noGrp="1"/>
          </p:cNvSpPr>
          <p:nvPr>
            <p:ph type="dt" sz="half" idx="10"/>
          </p:nvPr>
        </p:nvSpPr>
        <p:spPr/>
        <p:txBody>
          <a:bodyPr/>
          <a:lstStyle/>
          <a:p>
            <a:fld id="{88A8BA59-4F05-4F07-BED4-8EC025963079}" type="datetime1">
              <a:rPr lang="zh-CN" altLang="en-US" smtClean="0"/>
              <a:t>2026/1/10</a:t>
            </a:fld>
            <a:endParaRPr lang="zh-CN" altLang="en-US"/>
          </a:p>
        </p:txBody>
      </p:sp>
      <p:sp>
        <p:nvSpPr>
          <p:cNvPr id="6" name="页脚占位符 5">
            <a:extLst>
              <a:ext uri="{FF2B5EF4-FFF2-40B4-BE49-F238E27FC236}">
                <a16:creationId xmlns:a16="http://schemas.microsoft.com/office/drawing/2014/main" id="{77790BB9-4586-4B70-9EBC-F2D534417A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8E012F-3E4C-4232-A236-9FAE71FDC0E6}"/>
              </a:ext>
            </a:extLst>
          </p:cNvPr>
          <p:cNvSpPr>
            <a:spLocks noGrp="1"/>
          </p:cNvSpPr>
          <p:nvPr>
            <p:ph type="sldNum" sz="quarter" idx="12"/>
          </p:nvPr>
        </p:nvSpPr>
        <p:spPr/>
        <p:txBody>
          <a:body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428638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EC43AF9-5440-4650-89D6-69CD95EBB6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520DBA0-AAC8-4264-9C5B-BD8ED1FEE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68BAB34-E87B-41C4-9E31-C6E6FCD84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0932A8-5FA8-4FEB-8496-DF88217D326C}" type="datetime1">
              <a:rPr lang="zh-CN" altLang="en-US" smtClean="0"/>
              <a:t>2026/1/10</a:t>
            </a:fld>
            <a:endParaRPr lang="zh-CN" altLang="en-US"/>
          </a:p>
        </p:txBody>
      </p:sp>
      <p:sp>
        <p:nvSpPr>
          <p:cNvPr id="5" name="页脚占位符 4">
            <a:extLst>
              <a:ext uri="{FF2B5EF4-FFF2-40B4-BE49-F238E27FC236}">
                <a16:creationId xmlns:a16="http://schemas.microsoft.com/office/drawing/2014/main" id="{BE8CBF08-8795-47BF-B5E1-5371204528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73C6DD2-8F44-4EED-9847-1C9D91EED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59CD81-B205-4F3B-A9C6-9967267E909A}" type="slidenum">
              <a:rPr lang="zh-CN" altLang="en-US" smtClean="0"/>
              <a:t>‹#›</a:t>
            </a:fld>
            <a:endParaRPr lang="zh-CN" altLang="en-US"/>
          </a:p>
        </p:txBody>
      </p:sp>
    </p:spTree>
    <p:extLst>
      <p:ext uri="{BB962C8B-B14F-4D97-AF65-F5344CB8AC3E}">
        <p14:creationId xmlns:p14="http://schemas.microsoft.com/office/powerpoint/2010/main" val="95481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commons.wikimedia.org/w/index.php?curid=70393226"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hyperlink" Target="https://www.ornl.gov/research-highlight/neutrino-science-sns-candidate-breakthrough-year-science-magazine-2017" TargetMode="Externa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3.wmf"/><Relationship Id="rId5" Type="http://schemas.openxmlformats.org/officeDocument/2006/relationships/oleObject" Target="../embeddings/oleObject2.bin"/><Relationship Id="rId4" Type="http://schemas.openxmlformats.org/officeDocument/2006/relationships/image" Target="../media/image62.wmf"/></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sv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DD5F5B3-6320-495B-AB64-7BFE1795F9E6}"/>
              </a:ext>
            </a:extLst>
          </p:cNvPr>
          <p:cNvSpPr/>
          <p:nvPr/>
        </p:nvSpPr>
        <p:spPr>
          <a:xfrm>
            <a:off x="1056000" y="1165226"/>
            <a:ext cx="10080000" cy="1628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altLang="zh-CN" sz="3200" dirty="0">
                <a:solidFill>
                  <a:schemeClr val="tx1"/>
                </a:solidFill>
                <a:latin typeface="Cambria Math" panose="02040503050406030204" pitchFamily="18" charset="0"/>
                <a:ea typeface="Cambria Math" panose="02040503050406030204" pitchFamily="18" charset="0"/>
                <a:cs typeface="Arial" panose="020B0604020202020204" pitchFamily="34" charset="0"/>
              </a:rPr>
              <a:t>RECODE:</a:t>
            </a:r>
            <a:r>
              <a:rPr lang="zh-CN" altLang="en-US" sz="3200" dirty="0">
                <a:solidFill>
                  <a:schemeClr val="tx1"/>
                </a:solidFill>
                <a:latin typeface="Cambria Math" panose="02040503050406030204" pitchFamily="18" charset="0"/>
                <a:ea typeface="Cambria Math" panose="02040503050406030204" pitchFamily="18" charset="0"/>
                <a:cs typeface="Arial" panose="020B0604020202020204" pitchFamily="34" charset="0"/>
              </a:rPr>
              <a:t>高纯锗反应堆中微子相干散射实验</a:t>
            </a:r>
            <a:endParaRPr lang="en-US" altLang="zh-CN" sz="3200" dirty="0">
              <a:solidFill>
                <a:schemeClr val="tx1"/>
              </a:solidFill>
              <a:latin typeface="Cambria Math" panose="02040503050406030204" pitchFamily="18" charset="0"/>
              <a:ea typeface="Cambria Math" panose="02040503050406030204" pitchFamily="18" charset="0"/>
              <a:cs typeface="Arial" panose="020B0604020202020204" pitchFamily="34" charset="0"/>
            </a:endParaRPr>
          </a:p>
          <a:p>
            <a:pPr algn="ctr">
              <a:lnSpc>
                <a:spcPct val="150000"/>
              </a:lnSpc>
            </a:pPr>
            <a:r>
              <a:rPr lang="zh-CN" altLang="en-US" sz="3200" dirty="0">
                <a:solidFill>
                  <a:schemeClr val="tx1"/>
                </a:solidFill>
                <a:latin typeface="Cambria Math" panose="02040503050406030204" pitchFamily="18" charset="0"/>
                <a:ea typeface="Cambria Math" panose="02040503050406030204" pitchFamily="18" charset="0"/>
                <a:cs typeface="Arial" panose="020B0604020202020204" pitchFamily="34" charset="0"/>
              </a:rPr>
              <a:t>一种振动监测系统及数字滤波抑制方法 </a:t>
            </a:r>
          </a:p>
        </p:txBody>
      </p:sp>
      <p:sp>
        <p:nvSpPr>
          <p:cNvPr id="10" name="副标题 2">
            <a:extLst>
              <a:ext uri="{FF2B5EF4-FFF2-40B4-BE49-F238E27FC236}">
                <a16:creationId xmlns:a16="http://schemas.microsoft.com/office/drawing/2014/main" id="{1363CA76-756F-47A3-975C-86A496B7E6D3}"/>
              </a:ext>
            </a:extLst>
          </p:cNvPr>
          <p:cNvSpPr txBox="1">
            <a:spLocks/>
          </p:cNvSpPr>
          <p:nvPr/>
        </p:nvSpPr>
        <p:spPr>
          <a:xfrm>
            <a:off x="1524000" y="4557574"/>
            <a:ext cx="9144000" cy="7561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800" dirty="0">
                <a:latin typeface="Cambria Math" panose="02040503050406030204" pitchFamily="18" charset="0"/>
                <a:cs typeface="Arial" panose="020B0604020202020204" pitchFamily="34" charset="0"/>
              </a:rPr>
              <a:t>导师：杨丽桃</a:t>
            </a:r>
          </a:p>
        </p:txBody>
      </p:sp>
      <p:pic>
        <p:nvPicPr>
          <p:cNvPr id="11" name="图片 10">
            <a:extLst>
              <a:ext uri="{FF2B5EF4-FFF2-40B4-BE49-F238E27FC236}">
                <a16:creationId xmlns:a16="http://schemas.microsoft.com/office/drawing/2014/main" id="{AD82C0F4-813C-4220-A456-278FE11757E4}"/>
              </a:ext>
            </a:extLst>
          </p:cNvPr>
          <p:cNvPicPr>
            <a:picLocks noChangeAspect="1"/>
          </p:cNvPicPr>
          <p:nvPr/>
        </p:nvPicPr>
        <p:blipFill>
          <a:blip r:embed="rId2"/>
          <a:stretch>
            <a:fillRect/>
          </a:stretch>
        </p:blipFill>
        <p:spPr>
          <a:xfrm>
            <a:off x="5324210" y="5632628"/>
            <a:ext cx="1543580" cy="1011672"/>
          </a:xfrm>
          <a:prstGeom prst="rect">
            <a:avLst/>
          </a:prstGeom>
        </p:spPr>
      </p:pic>
      <p:sp>
        <p:nvSpPr>
          <p:cNvPr id="2" name="灯片编号占位符 1">
            <a:extLst>
              <a:ext uri="{FF2B5EF4-FFF2-40B4-BE49-F238E27FC236}">
                <a16:creationId xmlns:a16="http://schemas.microsoft.com/office/drawing/2014/main" id="{BDAD4CF5-A143-436D-AC6E-6417C3F7A8FA}"/>
              </a:ext>
            </a:extLst>
          </p:cNvPr>
          <p:cNvSpPr>
            <a:spLocks noGrp="1"/>
          </p:cNvSpPr>
          <p:nvPr>
            <p:ph type="sldNum" sz="quarter" idx="12"/>
          </p:nvPr>
        </p:nvSpPr>
        <p:spPr/>
        <p:txBody>
          <a:bodyPr/>
          <a:lstStyle/>
          <a:p>
            <a:fld id="{D459CD81-B205-4F3B-A9C6-9967267E909A}" type="slidenum">
              <a:rPr lang="zh-CN" altLang="en-US" smtClean="0"/>
              <a:t>1</a:t>
            </a:fld>
            <a:endParaRPr lang="zh-CN" altLang="en-US"/>
          </a:p>
        </p:txBody>
      </p:sp>
      <p:sp>
        <p:nvSpPr>
          <p:cNvPr id="3" name="副标题 2">
            <a:extLst>
              <a:ext uri="{FF2B5EF4-FFF2-40B4-BE49-F238E27FC236}">
                <a16:creationId xmlns:a16="http://schemas.microsoft.com/office/drawing/2014/main" id="{EF43F310-7DEA-4C3C-92C2-BE9D1C0197EB}"/>
              </a:ext>
            </a:extLst>
          </p:cNvPr>
          <p:cNvSpPr>
            <a:spLocks noGrp="1"/>
          </p:cNvSpPr>
          <p:nvPr>
            <p:ph type="subTitle" idx="1"/>
          </p:nvPr>
        </p:nvSpPr>
        <p:spPr>
          <a:xfrm>
            <a:off x="1524000" y="3337719"/>
            <a:ext cx="9144000" cy="487362"/>
          </a:xfrm>
        </p:spPr>
        <p:txBody>
          <a:bodyPr>
            <a:normAutofit/>
          </a:bodyPr>
          <a:lstStyle/>
          <a:p>
            <a:pPr>
              <a:lnSpc>
                <a:spcPct val="100000"/>
              </a:lnSpc>
            </a:pPr>
            <a:r>
              <a:rPr lang="zh-CN" altLang="en-US" dirty="0">
                <a:latin typeface="+mj-lt"/>
                <a:cs typeface="Arial" panose="020B0604020202020204" pitchFamily="34" charset="0"/>
              </a:rPr>
              <a:t>万宏飞</a:t>
            </a:r>
          </a:p>
        </p:txBody>
      </p:sp>
    </p:spTree>
    <p:extLst>
      <p:ext uri="{BB962C8B-B14F-4D97-AF65-F5344CB8AC3E}">
        <p14:creationId xmlns:p14="http://schemas.microsoft.com/office/powerpoint/2010/main" val="2462220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8B0AF43-7CC3-4E7B-8356-B662E165B654}"/>
              </a:ext>
            </a:extLst>
          </p:cNvPr>
          <p:cNvSpPr>
            <a:spLocks noGrp="1"/>
          </p:cNvSpPr>
          <p:nvPr>
            <p:ph type="sldNum" sz="quarter" idx="12"/>
          </p:nvPr>
        </p:nvSpPr>
        <p:spPr/>
        <p:txBody>
          <a:bodyPr/>
          <a:lstStyle/>
          <a:p>
            <a:fld id="{D459CD81-B205-4F3B-A9C6-9967267E909A}" type="slidenum">
              <a:rPr lang="zh-CN" altLang="en-US" smtClean="0"/>
              <a:t>10</a:t>
            </a:fld>
            <a:endParaRPr lang="zh-CN" altLang="en-US"/>
          </a:p>
        </p:txBody>
      </p:sp>
      <p:sp>
        <p:nvSpPr>
          <p:cNvPr id="3" name="标题 2">
            <a:extLst>
              <a:ext uri="{FF2B5EF4-FFF2-40B4-BE49-F238E27FC236}">
                <a16:creationId xmlns:a16="http://schemas.microsoft.com/office/drawing/2014/main" id="{0540288D-5036-458B-AF5E-9CF4AA0941DF}"/>
              </a:ext>
            </a:extLst>
          </p:cNvPr>
          <p:cNvSpPr>
            <a:spLocks noGrp="1"/>
          </p:cNvSpPr>
          <p:nvPr>
            <p:ph type="title"/>
          </p:nvPr>
        </p:nvSpPr>
        <p:spPr/>
        <p:txBody>
          <a:bodyPr/>
          <a:lstStyle/>
          <a:p>
            <a:endParaRPr lang="zh-CN" altLang="en-US" dirty="0"/>
          </a:p>
        </p:txBody>
      </p:sp>
      <p:pic>
        <p:nvPicPr>
          <p:cNvPr id="5" name="图片 4">
            <a:extLst>
              <a:ext uri="{FF2B5EF4-FFF2-40B4-BE49-F238E27FC236}">
                <a16:creationId xmlns:a16="http://schemas.microsoft.com/office/drawing/2014/main" id="{AC0923B0-8F6F-4A29-800F-9268250BE71C}"/>
              </a:ext>
            </a:extLst>
          </p:cNvPr>
          <p:cNvPicPr>
            <a:picLocks noChangeAspect="1"/>
          </p:cNvPicPr>
          <p:nvPr/>
        </p:nvPicPr>
        <p:blipFill>
          <a:blip r:embed="rId2"/>
          <a:stretch>
            <a:fillRect/>
          </a:stretch>
        </p:blipFill>
        <p:spPr>
          <a:xfrm>
            <a:off x="5758193" y="1530626"/>
            <a:ext cx="5285714" cy="4419048"/>
          </a:xfrm>
          <a:prstGeom prst="rect">
            <a:avLst/>
          </a:prstGeom>
        </p:spPr>
      </p:pic>
      <p:pic>
        <p:nvPicPr>
          <p:cNvPr id="7" name="图片 6">
            <a:extLst>
              <a:ext uri="{FF2B5EF4-FFF2-40B4-BE49-F238E27FC236}">
                <a16:creationId xmlns:a16="http://schemas.microsoft.com/office/drawing/2014/main" id="{EDD03ADD-237A-4E29-B526-A88D29CEB317}"/>
              </a:ext>
            </a:extLst>
          </p:cNvPr>
          <p:cNvPicPr>
            <a:picLocks noChangeAspect="1"/>
          </p:cNvPicPr>
          <p:nvPr/>
        </p:nvPicPr>
        <p:blipFill>
          <a:blip r:embed="rId3"/>
          <a:stretch>
            <a:fillRect/>
          </a:stretch>
        </p:blipFill>
        <p:spPr>
          <a:xfrm>
            <a:off x="419536" y="633761"/>
            <a:ext cx="6971428" cy="1171429"/>
          </a:xfrm>
          <a:prstGeom prst="rect">
            <a:avLst/>
          </a:prstGeom>
        </p:spPr>
      </p:pic>
      <p:pic>
        <p:nvPicPr>
          <p:cNvPr id="9" name="图片 8">
            <a:extLst>
              <a:ext uri="{FF2B5EF4-FFF2-40B4-BE49-F238E27FC236}">
                <a16:creationId xmlns:a16="http://schemas.microsoft.com/office/drawing/2014/main" id="{35C6FDDD-7C04-4EC4-930F-450C3B25C2FC}"/>
              </a:ext>
            </a:extLst>
          </p:cNvPr>
          <p:cNvPicPr>
            <a:picLocks noChangeAspect="1"/>
          </p:cNvPicPr>
          <p:nvPr/>
        </p:nvPicPr>
        <p:blipFill>
          <a:blip r:embed="rId4"/>
          <a:stretch>
            <a:fillRect/>
          </a:stretch>
        </p:blipFill>
        <p:spPr>
          <a:xfrm>
            <a:off x="419536" y="1805190"/>
            <a:ext cx="5333333" cy="657143"/>
          </a:xfrm>
          <a:prstGeom prst="rect">
            <a:avLst/>
          </a:prstGeom>
        </p:spPr>
      </p:pic>
      <p:sp>
        <p:nvSpPr>
          <p:cNvPr id="11" name="文本框 10">
            <a:extLst>
              <a:ext uri="{FF2B5EF4-FFF2-40B4-BE49-F238E27FC236}">
                <a16:creationId xmlns:a16="http://schemas.microsoft.com/office/drawing/2014/main" id="{97DDFF95-3419-4B85-BC3B-C863C1D0F4FB}"/>
              </a:ext>
            </a:extLst>
          </p:cNvPr>
          <p:cNvSpPr txBox="1"/>
          <p:nvPr/>
        </p:nvSpPr>
        <p:spPr>
          <a:xfrm>
            <a:off x="336550" y="2620534"/>
            <a:ext cx="6159500" cy="1477328"/>
          </a:xfrm>
          <a:prstGeom prst="rect">
            <a:avLst/>
          </a:prstGeom>
          <a:noFill/>
        </p:spPr>
        <p:txBody>
          <a:bodyPr wrap="square">
            <a:spAutoFit/>
          </a:bodyPr>
          <a:lstStyle/>
          <a:p>
            <a:r>
              <a:rPr lang="zh-CN" altLang="en-US" dirty="0"/>
              <a:t>在较低的温度下（例如130°K），通过探测器系统的机械冷却引入的微音噪声变得更加突出。这是由于为了达到较低的温度，冷却器倾向于在最大驱动电压的高百分比下运行。这导致置换器行程更大，随后机械振动更大。因此，在130°K以下的温度下，冷却器引起的微音噪声往往最大。</a:t>
            </a:r>
          </a:p>
        </p:txBody>
      </p:sp>
      <p:sp>
        <p:nvSpPr>
          <p:cNvPr id="13" name="文本框 12">
            <a:extLst>
              <a:ext uri="{FF2B5EF4-FFF2-40B4-BE49-F238E27FC236}">
                <a16:creationId xmlns:a16="http://schemas.microsoft.com/office/drawing/2014/main" id="{020D9019-8DA8-4CCC-9CFC-39973A40579A}"/>
              </a:ext>
            </a:extLst>
          </p:cNvPr>
          <p:cNvSpPr txBox="1"/>
          <p:nvPr/>
        </p:nvSpPr>
        <p:spPr>
          <a:xfrm>
            <a:off x="336550" y="4729645"/>
            <a:ext cx="6159500" cy="646331"/>
          </a:xfrm>
          <a:prstGeom prst="rect">
            <a:avLst/>
          </a:prstGeom>
          <a:noFill/>
        </p:spPr>
        <p:txBody>
          <a:bodyPr wrap="square">
            <a:spAutoFit/>
          </a:bodyPr>
          <a:lstStyle/>
          <a:p>
            <a:r>
              <a:rPr lang="zh-CN" altLang="en-US" dirty="0"/>
              <a:t>本研究量化了新的机械冷却高纯锗探测器设计中微音对能量热释的贡献。</a:t>
            </a:r>
          </a:p>
        </p:txBody>
      </p:sp>
      <p:pic>
        <p:nvPicPr>
          <p:cNvPr id="15" name="图片 14">
            <a:extLst>
              <a:ext uri="{FF2B5EF4-FFF2-40B4-BE49-F238E27FC236}">
                <a16:creationId xmlns:a16="http://schemas.microsoft.com/office/drawing/2014/main" id="{7C801A25-AF28-477C-8944-7ACC5A3D19F9}"/>
              </a:ext>
            </a:extLst>
          </p:cNvPr>
          <p:cNvPicPr>
            <a:picLocks noChangeAspect="1"/>
          </p:cNvPicPr>
          <p:nvPr/>
        </p:nvPicPr>
        <p:blipFill>
          <a:blip r:embed="rId5"/>
          <a:stretch>
            <a:fillRect/>
          </a:stretch>
        </p:blipFill>
        <p:spPr>
          <a:xfrm>
            <a:off x="5655257" y="4798927"/>
            <a:ext cx="3285441" cy="1966091"/>
          </a:xfrm>
          <a:prstGeom prst="rect">
            <a:avLst/>
          </a:prstGeom>
        </p:spPr>
      </p:pic>
      <p:sp>
        <p:nvSpPr>
          <p:cNvPr id="17" name="文本框 16">
            <a:extLst>
              <a:ext uri="{FF2B5EF4-FFF2-40B4-BE49-F238E27FC236}">
                <a16:creationId xmlns:a16="http://schemas.microsoft.com/office/drawing/2014/main" id="{67AD221F-CE15-4501-A933-8477643F4074}"/>
              </a:ext>
            </a:extLst>
          </p:cNvPr>
          <p:cNvSpPr txBox="1"/>
          <p:nvPr/>
        </p:nvSpPr>
        <p:spPr>
          <a:xfrm>
            <a:off x="6452" y="6494364"/>
            <a:ext cx="6159500" cy="369332"/>
          </a:xfrm>
          <a:prstGeom prst="rect">
            <a:avLst/>
          </a:prstGeom>
          <a:noFill/>
        </p:spPr>
        <p:txBody>
          <a:bodyPr wrap="square">
            <a:spAutoFit/>
          </a:bodyPr>
          <a:lstStyle/>
          <a:p>
            <a:r>
              <a:rPr lang="en-US" altLang="zh-CN" sz="900" dirty="0"/>
              <a:t>M. E. Cournoyer, J. M. Pecos, S.D. </a:t>
            </a:r>
            <a:r>
              <a:rPr lang="en-US" altLang="zh-CN" sz="900" dirty="0" err="1"/>
              <a:t>Chunglo</a:t>
            </a:r>
            <a:r>
              <a:rPr lang="en-US" altLang="zh-CN" sz="900" dirty="0"/>
              <a:t>, C. Bonner, R.J. </a:t>
            </a:r>
            <a:r>
              <a:rPr lang="en-US" altLang="zh-CN" sz="900" dirty="0" err="1"/>
              <a:t>Maez</a:t>
            </a:r>
            <a:r>
              <a:rPr lang="en-US" altLang="zh-CN" sz="900" dirty="0"/>
              <a:t>, Pulse Tube Refrigeration for Detectors, Journal of Radioanalytical and Nuclear Chemistry, Vol. 1, April 2012. </a:t>
            </a:r>
            <a:endParaRPr lang="zh-CN" altLang="en-US" sz="900" dirty="0"/>
          </a:p>
        </p:txBody>
      </p:sp>
    </p:spTree>
    <p:extLst>
      <p:ext uri="{BB962C8B-B14F-4D97-AF65-F5344CB8AC3E}">
        <p14:creationId xmlns:p14="http://schemas.microsoft.com/office/powerpoint/2010/main" val="200185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4566CF-F0C5-435E-ADB5-BAE5D75E1BD5}"/>
              </a:ext>
            </a:extLst>
          </p:cNvPr>
          <p:cNvSpPr>
            <a:spLocks noGrp="1"/>
          </p:cNvSpPr>
          <p:nvPr>
            <p:ph type="sldNum" sz="quarter" idx="12"/>
          </p:nvPr>
        </p:nvSpPr>
        <p:spPr/>
        <p:txBody>
          <a:bodyPr/>
          <a:lstStyle/>
          <a:p>
            <a:fld id="{D459CD81-B205-4F3B-A9C6-9967267E909A}" type="slidenum">
              <a:rPr lang="zh-CN" altLang="en-US" smtClean="0"/>
              <a:t>11</a:t>
            </a:fld>
            <a:endParaRPr lang="zh-CN" altLang="en-US"/>
          </a:p>
        </p:txBody>
      </p:sp>
      <p:sp>
        <p:nvSpPr>
          <p:cNvPr id="3" name="标题 2">
            <a:extLst>
              <a:ext uri="{FF2B5EF4-FFF2-40B4-BE49-F238E27FC236}">
                <a16:creationId xmlns:a16="http://schemas.microsoft.com/office/drawing/2014/main" id="{30134EA8-BB20-4DAF-AFB6-9FCC97285924}"/>
              </a:ext>
            </a:extLst>
          </p:cNvPr>
          <p:cNvSpPr>
            <a:spLocks noGrp="1"/>
          </p:cNvSpPr>
          <p:nvPr>
            <p:ph type="title"/>
          </p:nvPr>
        </p:nvSpPr>
        <p:spPr/>
        <p:txBody>
          <a:bodyPr/>
          <a:lstStyle/>
          <a:p>
            <a:r>
              <a:rPr lang="en-US" altLang="zh-CN" dirty="0"/>
              <a:t>RECODE</a:t>
            </a:r>
            <a:r>
              <a:rPr lang="zh-CN" altLang="en-US" dirty="0"/>
              <a:t>实验装置设计考量</a:t>
            </a:r>
          </a:p>
        </p:txBody>
      </p:sp>
      <p:pic>
        <p:nvPicPr>
          <p:cNvPr id="5" name="图片 4">
            <a:extLst>
              <a:ext uri="{FF2B5EF4-FFF2-40B4-BE49-F238E27FC236}">
                <a16:creationId xmlns:a16="http://schemas.microsoft.com/office/drawing/2014/main" id="{9E93D257-AF00-4CD4-8B8E-D67DF1F8F37E}"/>
              </a:ext>
            </a:extLst>
          </p:cNvPr>
          <p:cNvPicPr>
            <a:picLocks noChangeAspect="1"/>
          </p:cNvPicPr>
          <p:nvPr/>
        </p:nvPicPr>
        <p:blipFill>
          <a:blip r:embed="rId2"/>
          <a:stretch>
            <a:fillRect/>
          </a:stretch>
        </p:blipFill>
        <p:spPr>
          <a:xfrm>
            <a:off x="343877" y="831850"/>
            <a:ext cx="2233833" cy="2819400"/>
          </a:xfrm>
          <a:prstGeom prst="rect">
            <a:avLst/>
          </a:prstGeom>
        </p:spPr>
      </p:pic>
      <p:pic>
        <p:nvPicPr>
          <p:cNvPr id="7" name="图片 6">
            <a:extLst>
              <a:ext uri="{FF2B5EF4-FFF2-40B4-BE49-F238E27FC236}">
                <a16:creationId xmlns:a16="http://schemas.microsoft.com/office/drawing/2014/main" id="{006E99AA-62DF-4E1D-A7C1-BD87A6983A9B}"/>
              </a:ext>
            </a:extLst>
          </p:cNvPr>
          <p:cNvPicPr>
            <a:picLocks noChangeAspect="1"/>
          </p:cNvPicPr>
          <p:nvPr/>
        </p:nvPicPr>
        <p:blipFill>
          <a:blip r:embed="rId3"/>
          <a:stretch>
            <a:fillRect/>
          </a:stretch>
        </p:blipFill>
        <p:spPr>
          <a:xfrm>
            <a:off x="2713040" y="835278"/>
            <a:ext cx="2310891" cy="2819400"/>
          </a:xfrm>
          <a:prstGeom prst="rect">
            <a:avLst/>
          </a:prstGeom>
        </p:spPr>
      </p:pic>
      <p:sp>
        <p:nvSpPr>
          <p:cNvPr id="9" name="文本框 8">
            <a:extLst>
              <a:ext uri="{FF2B5EF4-FFF2-40B4-BE49-F238E27FC236}">
                <a16:creationId xmlns:a16="http://schemas.microsoft.com/office/drawing/2014/main" id="{A616DF97-4831-4463-89AE-2A984DC6B0AB}"/>
              </a:ext>
            </a:extLst>
          </p:cNvPr>
          <p:cNvSpPr txBox="1"/>
          <p:nvPr/>
        </p:nvSpPr>
        <p:spPr>
          <a:xfrm>
            <a:off x="1578575" y="3798245"/>
            <a:ext cx="2101850" cy="369332"/>
          </a:xfrm>
          <a:prstGeom prst="rect">
            <a:avLst/>
          </a:prstGeom>
          <a:noFill/>
        </p:spPr>
        <p:txBody>
          <a:bodyPr wrap="square">
            <a:spAutoFit/>
          </a:bodyPr>
          <a:lstStyle/>
          <a:p>
            <a:r>
              <a:rPr lang="zh-CN" altLang="en-US" dirty="0"/>
              <a:t>砖块结构化屏蔽体</a:t>
            </a:r>
          </a:p>
        </p:txBody>
      </p:sp>
      <p:sp>
        <p:nvSpPr>
          <p:cNvPr id="11" name="文本框 10">
            <a:extLst>
              <a:ext uri="{FF2B5EF4-FFF2-40B4-BE49-F238E27FC236}">
                <a16:creationId xmlns:a16="http://schemas.microsoft.com/office/drawing/2014/main" id="{370CF02A-6C5A-4CBD-9C85-8D76C6F7C747}"/>
              </a:ext>
            </a:extLst>
          </p:cNvPr>
          <p:cNvSpPr txBox="1"/>
          <p:nvPr/>
        </p:nvSpPr>
        <p:spPr>
          <a:xfrm>
            <a:off x="107950" y="4314572"/>
            <a:ext cx="10560050" cy="923330"/>
          </a:xfrm>
          <a:prstGeom prst="rect">
            <a:avLst/>
          </a:prstGeom>
          <a:noFill/>
        </p:spPr>
        <p:txBody>
          <a:bodyPr wrap="square">
            <a:spAutoFit/>
          </a:bodyPr>
          <a:lstStyle/>
          <a:p>
            <a:r>
              <a:rPr lang="zh-CN" altLang="en-US" b="1" dirty="0"/>
              <a:t>隔离效应</a:t>
            </a:r>
            <a:r>
              <a:rPr lang="zh-CN" altLang="en-US" dirty="0"/>
              <a:t>，每块砖之间有间隙或</a:t>
            </a:r>
            <a:r>
              <a:rPr lang="zh-CN" altLang="en-US" b="1" dirty="0"/>
              <a:t>不完全连接</a:t>
            </a:r>
            <a:r>
              <a:rPr lang="zh-CN" altLang="en-US" dirty="0"/>
              <a:t>。当外部振动作用到屏蔽体时，振动会在</a:t>
            </a:r>
            <a:r>
              <a:rPr lang="zh-CN" altLang="en-US" b="1" dirty="0"/>
              <a:t>砖与砖之间分散</a:t>
            </a:r>
            <a:r>
              <a:rPr lang="zh-CN" altLang="en-US" dirty="0"/>
              <a:t>。</a:t>
            </a:r>
          </a:p>
          <a:p>
            <a:r>
              <a:rPr lang="zh-CN" altLang="en-US" b="1" dirty="0"/>
              <a:t>阻尼作用，</a:t>
            </a:r>
            <a:r>
              <a:rPr lang="zh-CN" altLang="en-US" dirty="0"/>
              <a:t>砖块之间的</a:t>
            </a:r>
            <a:r>
              <a:rPr lang="zh-CN" altLang="en-US" b="1" dirty="0"/>
              <a:t>空隙与不规则性</a:t>
            </a:r>
            <a:r>
              <a:rPr lang="zh-CN" altLang="en-US" dirty="0"/>
              <a:t>形成了</a:t>
            </a:r>
            <a:r>
              <a:rPr lang="zh-CN" altLang="en-US" b="1" dirty="0"/>
              <a:t>自然的阻尼结构</a:t>
            </a:r>
            <a:r>
              <a:rPr lang="zh-CN" altLang="en-US" dirty="0"/>
              <a:t>：振动通过砖块时，一部分会被</a:t>
            </a:r>
            <a:r>
              <a:rPr lang="zh-CN" altLang="en-US" b="1" dirty="0"/>
              <a:t>消耗</a:t>
            </a:r>
            <a:endParaRPr lang="en-US" altLang="zh-CN" b="1" dirty="0"/>
          </a:p>
          <a:p>
            <a:r>
              <a:rPr lang="zh-CN" altLang="en-US" b="1" dirty="0"/>
              <a:t>多次反射，</a:t>
            </a:r>
            <a:r>
              <a:rPr lang="zh-CN" altLang="en-US" dirty="0"/>
              <a:t>振动通过多个砖块接触，发生多次</a:t>
            </a:r>
            <a:r>
              <a:rPr lang="zh-CN" altLang="en-US" b="1" dirty="0"/>
              <a:t>反射与散射</a:t>
            </a:r>
            <a:r>
              <a:rPr lang="zh-CN" altLang="en-US" dirty="0"/>
              <a:t>。每次反射都会使振动</a:t>
            </a:r>
            <a:r>
              <a:rPr lang="zh-CN" altLang="en-US" b="1" dirty="0"/>
              <a:t>衰减</a:t>
            </a:r>
            <a:endParaRPr lang="zh-CN" altLang="en-US" dirty="0"/>
          </a:p>
        </p:txBody>
      </p:sp>
      <p:graphicFrame>
        <p:nvGraphicFramePr>
          <p:cNvPr id="12" name="表格 11">
            <a:extLst>
              <a:ext uri="{FF2B5EF4-FFF2-40B4-BE49-F238E27FC236}">
                <a16:creationId xmlns:a16="http://schemas.microsoft.com/office/drawing/2014/main" id="{C9FE7574-FECB-4F1F-A406-EA83F73FCB4F}"/>
              </a:ext>
            </a:extLst>
          </p:cNvPr>
          <p:cNvGraphicFramePr>
            <a:graphicFrameLocks noGrp="1"/>
          </p:cNvGraphicFramePr>
          <p:nvPr>
            <p:extLst>
              <p:ext uri="{D42A27DB-BD31-4B8C-83A1-F6EECF244321}">
                <p14:modId xmlns:p14="http://schemas.microsoft.com/office/powerpoint/2010/main" val="518496689"/>
              </p:ext>
            </p:extLst>
          </p:nvPr>
        </p:nvGraphicFramePr>
        <p:xfrm>
          <a:off x="225344" y="5258435"/>
          <a:ext cx="10515600" cy="1463040"/>
        </p:xfrm>
        <a:graphic>
          <a:graphicData uri="http://schemas.openxmlformats.org/drawingml/2006/table">
            <a:tbl>
              <a:tblPr/>
              <a:tblGrid>
                <a:gridCol w="3505200">
                  <a:extLst>
                    <a:ext uri="{9D8B030D-6E8A-4147-A177-3AD203B41FA5}">
                      <a16:colId xmlns:a16="http://schemas.microsoft.com/office/drawing/2014/main" val="1861133660"/>
                    </a:ext>
                  </a:extLst>
                </a:gridCol>
                <a:gridCol w="3505200">
                  <a:extLst>
                    <a:ext uri="{9D8B030D-6E8A-4147-A177-3AD203B41FA5}">
                      <a16:colId xmlns:a16="http://schemas.microsoft.com/office/drawing/2014/main" val="636862272"/>
                    </a:ext>
                  </a:extLst>
                </a:gridCol>
                <a:gridCol w="3505200">
                  <a:extLst>
                    <a:ext uri="{9D8B030D-6E8A-4147-A177-3AD203B41FA5}">
                      <a16:colId xmlns:a16="http://schemas.microsoft.com/office/drawing/2014/main" val="2322811451"/>
                    </a:ext>
                  </a:extLst>
                </a:gridCol>
              </a:tblGrid>
              <a:tr h="0">
                <a:tc>
                  <a:txBody>
                    <a:bodyPr/>
                    <a:lstStyle/>
                    <a:p>
                      <a:r>
                        <a:rPr lang="zh-CN" altLang="en-US"/>
                        <a:t>设计特点</a:t>
                      </a:r>
                    </a:p>
                  </a:txBody>
                  <a:tcPr anchor="ctr">
                    <a:lnL>
                      <a:noFill/>
                    </a:lnL>
                    <a:lnR>
                      <a:noFill/>
                    </a:lnR>
                    <a:lnT>
                      <a:noFill/>
                    </a:lnT>
                    <a:lnB>
                      <a:noFill/>
                    </a:lnB>
                  </a:tcPr>
                </a:tc>
                <a:tc>
                  <a:txBody>
                    <a:bodyPr/>
                    <a:lstStyle/>
                    <a:p>
                      <a:r>
                        <a:rPr lang="zh-CN" altLang="en-US"/>
                        <a:t>传统屏蔽体</a:t>
                      </a:r>
                    </a:p>
                  </a:txBody>
                  <a:tcPr anchor="ctr">
                    <a:lnL>
                      <a:noFill/>
                    </a:lnL>
                    <a:lnR>
                      <a:noFill/>
                    </a:lnR>
                    <a:lnT>
                      <a:noFill/>
                    </a:lnT>
                    <a:lnB>
                      <a:noFill/>
                    </a:lnB>
                  </a:tcPr>
                </a:tc>
                <a:tc>
                  <a:txBody>
                    <a:bodyPr/>
                    <a:lstStyle/>
                    <a:p>
                      <a:r>
                        <a:rPr lang="zh-CN" altLang="en-US" dirty="0"/>
                        <a:t>砖块结构屏蔽体</a:t>
                      </a:r>
                    </a:p>
                  </a:txBody>
                  <a:tcPr anchor="ctr">
                    <a:lnL>
                      <a:noFill/>
                    </a:lnL>
                    <a:lnR>
                      <a:noFill/>
                    </a:lnR>
                    <a:lnT>
                      <a:noFill/>
                    </a:lnT>
                    <a:lnB>
                      <a:noFill/>
                    </a:lnB>
                  </a:tcPr>
                </a:tc>
                <a:extLst>
                  <a:ext uri="{0D108BD9-81ED-4DB2-BD59-A6C34878D82A}">
                    <a16:rowId xmlns:a16="http://schemas.microsoft.com/office/drawing/2014/main" val="148327374"/>
                  </a:ext>
                </a:extLst>
              </a:tr>
              <a:tr h="0">
                <a:tc>
                  <a:txBody>
                    <a:bodyPr/>
                    <a:lstStyle/>
                    <a:p>
                      <a:r>
                        <a:rPr lang="zh-CN" altLang="en-US"/>
                        <a:t>结构</a:t>
                      </a:r>
                    </a:p>
                  </a:txBody>
                  <a:tcPr anchor="ctr">
                    <a:lnL>
                      <a:noFill/>
                    </a:lnL>
                    <a:lnR>
                      <a:noFill/>
                    </a:lnR>
                    <a:lnT>
                      <a:noFill/>
                    </a:lnT>
                    <a:lnB>
                      <a:noFill/>
                    </a:lnB>
                  </a:tcPr>
                </a:tc>
                <a:tc>
                  <a:txBody>
                    <a:bodyPr/>
                    <a:lstStyle/>
                    <a:p>
                      <a:r>
                        <a:rPr lang="zh-CN" altLang="en-US"/>
                        <a:t>固态、连续</a:t>
                      </a:r>
                    </a:p>
                  </a:txBody>
                  <a:tcPr anchor="ctr">
                    <a:lnL>
                      <a:noFill/>
                    </a:lnL>
                    <a:lnR>
                      <a:noFill/>
                    </a:lnR>
                    <a:lnT>
                      <a:noFill/>
                    </a:lnT>
                    <a:lnB>
                      <a:noFill/>
                    </a:lnB>
                  </a:tcPr>
                </a:tc>
                <a:tc>
                  <a:txBody>
                    <a:bodyPr/>
                    <a:lstStyle/>
                    <a:p>
                      <a:r>
                        <a:rPr lang="zh-CN" altLang="en-US" dirty="0"/>
                        <a:t>不规则、间隙多</a:t>
                      </a:r>
                    </a:p>
                  </a:txBody>
                  <a:tcPr anchor="ctr">
                    <a:lnL>
                      <a:noFill/>
                    </a:lnL>
                    <a:lnR>
                      <a:noFill/>
                    </a:lnR>
                    <a:lnT>
                      <a:noFill/>
                    </a:lnT>
                    <a:lnB>
                      <a:noFill/>
                    </a:lnB>
                  </a:tcPr>
                </a:tc>
                <a:extLst>
                  <a:ext uri="{0D108BD9-81ED-4DB2-BD59-A6C34878D82A}">
                    <a16:rowId xmlns:a16="http://schemas.microsoft.com/office/drawing/2014/main" val="113149367"/>
                  </a:ext>
                </a:extLst>
              </a:tr>
              <a:tr h="0">
                <a:tc>
                  <a:txBody>
                    <a:bodyPr/>
                    <a:lstStyle/>
                    <a:p>
                      <a:r>
                        <a:rPr lang="zh-CN" altLang="en-US" dirty="0"/>
                        <a:t>振动传播</a:t>
                      </a:r>
                    </a:p>
                  </a:txBody>
                  <a:tcPr anchor="ctr">
                    <a:lnL>
                      <a:noFill/>
                    </a:lnL>
                    <a:lnR>
                      <a:noFill/>
                    </a:lnR>
                    <a:lnT>
                      <a:noFill/>
                    </a:lnT>
                    <a:lnB>
                      <a:noFill/>
                    </a:lnB>
                  </a:tcPr>
                </a:tc>
                <a:tc>
                  <a:txBody>
                    <a:bodyPr/>
                    <a:lstStyle/>
                    <a:p>
                      <a:r>
                        <a:rPr lang="zh-CN" altLang="en-US"/>
                        <a:t>快速、直接</a:t>
                      </a:r>
                    </a:p>
                  </a:txBody>
                  <a:tcPr anchor="ctr">
                    <a:lnL>
                      <a:noFill/>
                    </a:lnL>
                    <a:lnR>
                      <a:noFill/>
                    </a:lnR>
                    <a:lnT>
                      <a:noFill/>
                    </a:lnT>
                    <a:lnB>
                      <a:noFill/>
                    </a:lnB>
                  </a:tcPr>
                </a:tc>
                <a:tc>
                  <a:txBody>
                    <a:bodyPr/>
                    <a:lstStyle/>
                    <a:p>
                      <a:r>
                        <a:rPr lang="zh-CN" altLang="en-US" dirty="0"/>
                        <a:t>多次衰减、分散</a:t>
                      </a:r>
                    </a:p>
                  </a:txBody>
                  <a:tcPr anchor="ctr">
                    <a:lnL>
                      <a:noFill/>
                    </a:lnL>
                    <a:lnR>
                      <a:noFill/>
                    </a:lnR>
                    <a:lnT>
                      <a:noFill/>
                    </a:lnT>
                    <a:lnB>
                      <a:noFill/>
                    </a:lnB>
                  </a:tcPr>
                </a:tc>
                <a:extLst>
                  <a:ext uri="{0D108BD9-81ED-4DB2-BD59-A6C34878D82A}">
                    <a16:rowId xmlns:a16="http://schemas.microsoft.com/office/drawing/2014/main" val="4224708139"/>
                  </a:ext>
                </a:extLst>
              </a:tr>
              <a:tr h="0">
                <a:tc>
                  <a:txBody>
                    <a:bodyPr/>
                    <a:lstStyle/>
                    <a:p>
                      <a:r>
                        <a:rPr lang="zh-CN" altLang="en-US"/>
                        <a:t>阻尼效果</a:t>
                      </a:r>
                    </a:p>
                  </a:txBody>
                  <a:tcPr anchor="ctr">
                    <a:lnL>
                      <a:noFill/>
                    </a:lnL>
                    <a:lnR>
                      <a:noFill/>
                    </a:lnR>
                    <a:lnT>
                      <a:noFill/>
                    </a:lnT>
                    <a:lnB>
                      <a:noFill/>
                    </a:lnB>
                  </a:tcPr>
                </a:tc>
                <a:tc>
                  <a:txBody>
                    <a:bodyPr/>
                    <a:lstStyle/>
                    <a:p>
                      <a:r>
                        <a:rPr lang="zh-CN" altLang="en-US"/>
                        <a:t>较弱</a:t>
                      </a:r>
                    </a:p>
                  </a:txBody>
                  <a:tcPr anchor="ctr">
                    <a:lnL>
                      <a:noFill/>
                    </a:lnL>
                    <a:lnR>
                      <a:noFill/>
                    </a:lnR>
                    <a:lnT>
                      <a:noFill/>
                    </a:lnT>
                    <a:lnB>
                      <a:noFill/>
                    </a:lnB>
                  </a:tcPr>
                </a:tc>
                <a:tc>
                  <a:txBody>
                    <a:bodyPr/>
                    <a:lstStyle/>
                    <a:p>
                      <a:r>
                        <a:rPr lang="zh-CN" altLang="en-US" dirty="0"/>
                        <a:t>高效的阻尼和能量耗散</a:t>
                      </a:r>
                    </a:p>
                  </a:txBody>
                  <a:tcPr anchor="ctr">
                    <a:lnL>
                      <a:noFill/>
                    </a:lnL>
                    <a:lnR>
                      <a:noFill/>
                    </a:lnR>
                    <a:lnT>
                      <a:noFill/>
                    </a:lnT>
                    <a:lnB>
                      <a:noFill/>
                    </a:lnB>
                  </a:tcPr>
                </a:tc>
                <a:extLst>
                  <a:ext uri="{0D108BD9-81ED-4DB2-BD59-A6C34878D82A}">
                    <a16:rowId xmlns:a16="http://schemas.microsoft.com/office/drawing/2014/main" val="848672263"/>
                  </a:ext>
                </a:extLst>
              </a:tr>
            </a:tbl>
          </a:graphicData>
        </a:graphic>
      </p:graphicFrame>
      <p:grpSp>
        <p:nvGrpSpPr>
          <p:cNvPr id="62" name="组合 61">
            <a:extLst>
              <a:ext uri="{FF2B5EF4-FFF2-40B4-BE49-F238E27FC236}">
                <a16:creationId xmlns:a16="http://schemas.microsoft.com/office/drawing/2014/main" id="{E90A98D9-ECAB-4D5E-B526-2EAB37BF48FC}"/>
              </a:ext>
            </a:extLst>
          </p:cNvPr>
          <p:cNvGrpSpPr/>
          <p:nvPr/>
        </p:nvGrpSpPr>
        <p:grpSpPr>
          <a:xfrm>
            <a:off x="5135651" y="1160083"/>
            <a:ext cx="6949897" cy="2458470"/>
            <a:chOff x="5150958" y="908084"/>
            <a:chExt cx="6949897" cy="2458470"/>
          </a:xfrm>
        </p:grpSpPr>
        <p:grpSp>
          <p:nvGrpSpPr>
            <p:cNvPr id="50" name="组合 49">
              <a:extLst>
                <a:ext uri="{FF2B5EF4-FFF2-40B4-BE49-F238E27FC236}">
                  <a16:creationId xmlns:a16="http://schemas.microsoft.com/office/drawing/2014/main" id="{0EEBC51D-0125-46F4-B2A3-108E939A09F8}"/>
                </a:ext>
              </a:extLst>
            </p:cNvPr>
            <p:cNvGrpSpPr/>
            <p:nvPr/>
          </p:nvGrpSpPr>
          <p:grpSpPr>
            <a:xfrm>
              <a:off x="5368974" y="1361975"/>
              <a:ext cx="4110165" cy="1695515"/>
              <a:chOff x="6557835" y="1343599"/>
              <a:chExt cx="4110165" cy="1695515"/>
            </a:xfrm>
          </p:grpSpPr>
          <p:grpSp>
            <p:nvGrpSpPr>
              <p:cNvPr id="45" name="组合 44">
                <a:extLst>
                  <a:ext uri="{FF2B5EF4-FFF2-40B4-BE49-F238E27FC236}">
                    <a16:creationId xmlns:a16="http://schemas.microsoft.com/office/drawing/2014/main" id="{7E06619B-3CD4-4C1B-A3E9-AED4035B025E}"/>
                  </a:ext>
                </a:extLst>
              </p:cNvPr>
              <p:cNvGrpSpPr/>
              <p:nvPr/>
            </p:nvGrpSpPr>
            <p:grpSpPr>
              <a:xfrm rot="10800000">
                <a:off x="6672005" y="1343599"/>
                <a:ext cx="3995995" cy="1491190"/>
                <a:chOff x="7190794" y="2876205"/>
                <a:chExt cx="3995995" cy="1491190"/>
              </a:xfrm>
            </p:grpSpPr>
            <p:grpSp>
              <p:nvGrpSpPr>
                <p:cNvPr id="13" name="组合 12">
                  <a:extLst>
                    <a:ext uri="{FF2B5EF4-FFF2-40B4-BE49-F238E27FC236}">
                      <a16:creationId xmlns:a16="http://schemas.microsoft.com/office/drawing/2014/main" id="{879CA1C7-7E59-4582-AE31-03945E3EA9E6}"/>
                    </a:ext>
                  </a:extLst>
                </p:cNvPr>
                <p:cNvGrpSpPr/>
                <p:nvPr/>
              </p:nvGrpSpPr>
              <p:grpSpPr>
                <a:xfrm rot="5400000">
                  <a:off x="8516120" y="2566597"/>
                  <a:ext cx="1440816" cy="2160779"/>
                  <a:chOff x="10242417" y="2433647"/>
                  <a:chExt cx="1440816" cy="2160779"/>
                </a:xfrm>
              </p:grpSpPr>
              <p:sp>
                <p:nvSpPr>
                  <p:cNvPr id="16" name="矩形 15">
                    <a:extLst>
                      <a:ext uri="{FF2B5EF4-FFF2-40B4-BE49-F238E27FC236}">
                        <a16:creationId xmlns:a16="http://schemas.microsoft.com/office/drawing/2014/main" id="{F7B171BF-ED30-486D-9E1E-870DF6963D25}"/>
                      </a:ext>
                    </a:extLst>
                  </p:cNvPr>
                  <p:cNvSpPr/>
                  <p:nvPr/>
                </p:nvSpPr>
                <p:spPr>
                  <a:xfrm>
                    <a:off x="10242417" y="2434426"/>
                    <a:ext cx="288000" cy="216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09F30BD-3B01-4979-AF8D-7A99E29DBA27}"/>
                      </a:ext>
                    </a:extLst>
                  </p:cNvPr>
                  <p:cNvSpPr/>
                  <p:nvPr/>
                </p:nvSpPr>
                <p:spPr>
                  <a:xfrm>
                    <a:off x="10529670" y="2433647"/>
                    <a:ext cx="288000" cy="2160000"/>
                  </a:xfrm>
                  <a:prstGeom prst="rect">
                    <a:avLst/>
                  </a:prstGeom>
                  <a:solidFill>
                    <a:srgbClr val="40315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94F71393-EECA-4060-8FFB-5285C53C8776}"/>
                      </a:ext>
                    </a:extLst>
                  </p:cNvPr>
                  <p:cNvSpPr/>
                  <p:nvPr/>
                </p:nvSpPr>
                <p:spPr>
                  <a:xfrm>
                    <a:off x="10819233" y="2433647"/>
                    <a:ext cx="144000" cy="2160000"/>
                  </a:xfrm>
                  <a:prstGeom prst="rect">
                    <a:avLst/>
                  </a:prstGeom>
                  <a:solidFill>
                    <a:srgbClr val="D487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056B187-7462-46EE-A086-80A42A0797E0}"/>
                      </a:ext>
                    </a:extLst>
                  </p:cNvPr>
                  <p:cNvSpPr/>
                  <p:nvPr/>
                </p:nvSpPr>
                <p:spPr>
                  <a:xfrm>
                    <a:off x="10963233" y="2433647"/>
                    <a:ext cx="720000" cy="216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a:extLst>
                    <a:ext uri="{FF2B5EF4-FFF2-40B4-BE49-F238E27FC236}">
                      <a16:creationId xmlns:a16="http://schemas.microsoft.com/office/drawing/2014/main" id="{E80E1E31-25B8-4EAA-9D4B-3FBBECA8FCD5}"/>
                    </a:ext>
                  </a:extLst>
                </p:cNvPr>
                <p:cNvSpPr txBox="1"/>
                <p:nvPr/>
              </p:nvSpPr>
              <p:spPr>
                <a:xfrm flipV="1">
                  <a:off x="10400996" y="2888268"/>
                  <a:ext cx="651140" cy="369332"/>
                </a:xfrm>
                <a:prstGeom prst="rect">
                  <a:avLst/>
                </a:prstGeom>
                <a:noFill/>
              </p:spPr>
              <p:txBody>
                <a:bodyPr wrap="none" rtlCol="0">
                  <a:spAutoFit/>
                </a:bodyPr>
                <a:lstStyle/>
                <a:p>
                  <a:r>
                    <a:rPr lang="en-US" altLang="zh-CN" dirty="0"/>
                    <a:t>5cm</a:t>
                  </a:r>
                  <a:endParaRPr lang="zh-CN" altLang="en-US" dirty="0"/>
                </a:p>
              </p:txBody>
            </p:sp>
            <p:sp>
              <p:nvSpPr>
                <p:cNvPr id="34" name="文本框 33">
                  <a:extLst>
                    <a:ext uri="{FF2B5EF4-FFF2-40B4-BE49-F238E27FC236}">
                      <a16:creationId xmlns:a16="http://schemas.microsoft.com/office/drawing/2014/main" id="{BEFDE4FA-7C80-467E-8DC4-6E6ED060D8C6}"/>
                    </a:ext>
                  </a:extLst>
                </p:cNvPr>
                <p:cNvSpPr txBox="1"/>
                <p:nvPr/>
              </p:nvSpPr>
              <p:spPr>
                <a:xfrm flipV="1">
                  <a:off x="10363081" y="3173165"/>
                  <a:ext cx="814647" cy="369332"/>
                </a:xfrm>
                <a:prstGeom prst="rect">
                  <a:avLst/>
                </a:prstGeom>
                <a:noFill/>
              </p:spPr>
              <p:txBody>
                <a:bodyPr wrap="none" rtlCol="0">
                  <a:spAutoFit/>
                </a:bodyPr>
                <a:lstStyle/>
                <a:p>
                  <a:r>
                    <a:rPr lang="en-US" altLang="zh-CN" dirty="0"/>
                    <a:t>10cm</a:t>
                  </a:r>
                  <a:endParaRPr lang="zh-CN" altLang="en-US" dirty="0"/>
                </a:p>
              </p:txBody>
            </p:sp>
            <p:sp>
              <p:nvSpPr>
                <p:cNvPr id="35" name="文本框 34">
                  <a:extLst>
                    <a:ext uri="{FF2B5EF4-FFF2-40B4-BE49-F238E27FC236}">
                      <a16:creationId xmlns:a16="http://schemas.microsoft.com/office/drawing/2014/main" id="{CC2A25B7-397C-4D59-AE55-FF2A7B3AD087}"/>
                    </a:ext>
                  </a:extLst>
                </p:cNvPr>
                <p:cNvSpPr txBox="1"/>
                <p:nvPr/>
              </p:nvSpPr>
              <p:spPr>
                <a:xfrm flipV="1">
                  <a:off x="10379266" y="3408891"/>
                  <a:ext cx="651140" cy="369332"/>
                </a:xfrm>
                <a:prstGeom prst="rect">
                  <a:avLst/>
                </a:prstGeom>
                <a:noFill/>
              </p:spPr>
              <p:txBody>
                <a:bodyPr wrap="none" rtlCol="0">
                  <a:spAutoFit/>
                </a:bodyPr>
                <a:lstStyle/>
                <a:p>
                  <a:r>
                    <a:rPr lang="en-US" altLang="zh-CN" dirty="0"/>
                    <a:t>5cm</a:t>
                  </a:r>
                  <a:endParaRPr lang="zh-CN" altLang="en-US" dirty="0"/>
                </a:p>
              </p:txBody>
            </p:sp>
            <p:sp>
              <p:nvSpPr>
                <p:cNvPr id="36" name="文本框 35">
                  <a:extLst>
                    <a:ext uri="{FF2B5EF4-FFF2-40B4-BE49-F238E27FC236}">
                      <a16:creationId xmlns:a16="http://schemas.microsoft.com/office/drawing/2014/main" id="{6BC83F0B-B646-4144-8908-8AA013A8F568}"/>
                    </a:ext>
                  </a:extLst>
                </p:cNvPr>
                <p:cNvSpPr txBox="1"/>
                <p:nvPr/>
              </p:nvSpPr>
              <p:spPr>
                <a:xfrm flipV="1">
                  <a:off x="10400996" y="3789084"/>
                  <a:ext cx="785793" cy="369332"/>
                </a:xfrm>
                <a:prstGeom prst="rect">
                  <a:avLst/>
                </a:prstGeom>
                <a:noFill/>
              </p:spPr>
              <p:txBody>
                <a:bodyPr wrap="none" rtlCol="0">
                  <a:spAutoFit/>
                </a:bodyPr>
                <a:lstStyle/>
                <a:p>
                  <a:r>
                    <a:rPr lang="en-US" altLang="zh-CN" dirty="0"/>
                    <a:t>20cm</a:t>
                  </a:r>
                  <a:endParaRPr lang="zh-CN" altLang="en-US" dirty="0"/>
                </a:p>
              </p:txBody>
            </p:sp>
            <p:sp>
              <p:nvSpPr>
                <p:cNvPr id="40" name="文本框 39">
                  <a:extLst>
                    <a:ext uri="{FF2B5EF4-FFF2-40B4-BE49-F238E27FC236}">
                      <a16:creationId xmlns:a16="http://schemas.microsoft.com/office/drawing/2014/main" id="{1DFE5F59-AFA2-414C-AC56-6D8BF698828E}"/>
                    </a:ext>
                  </a:extLst>
                </p:cNvPr>
                <p:cNvSpPr txBox="1"/>
                <p:nvPr/>
              </p:nvSpPr>
              <p:spPr>
                <a:xfrm flipV="1">
                  <a:off x="7193265" y="2876205"/>
                  <a:ext cx="1001432" cy="369332"/>
                </a:xfrm>
                <a:prstGeom prst="rect">
                  <a:avLst/>
                </a:prstGeom>
                <a:noFill/>
              </p:spPr>
              <p:txBody>
                <a:bodyPr wrap="square">
                  <a:spAutoFit/>
                </a:bodyPr>
                <a:lstStyle/>
                <a:p>
                  <a:pPr algn="r"/>
                  <a:r>
                    <a:rPr lang="zh-CN" altLang="en-US" dirty="0"/>
                    <a:t>聚乙烯</a:t>
                  </a:r>
                  <a:endParaRPr lang="en-US" altLang="zh-CN" dirty="0"/>
                </a:p>
              </p:txBody>
            </p:sp>
            <p:sp>
              <p:nvSpPr>
                <p:cNvPr id="41" name="文本框 40">
                  <a:extLst>
                    <a:ext uri="{FF2B5EF4-FFF2-40B4-BE49-F238E27FC236}">
                      <a16:creationId xmlns:a16="http://schemas.microsoft.com/office/drawing/2014/main" id="{2630D490-56C4-476E-8D8A-51013CB51FBD}"/>
                    </a:ext>
                  </a:extLst>
                </p:cNvPr>
                <p:cNvSpPr txBox="1"/>
                <p:nvPr/>
              </p:nvSpPr>
              <p:spPr>
                <a:xfrm flipV="1">
                  <a:off x="7214358" y="3177039"/>
                  <a:ext cx="990977" cy="369332"/>
                </a:xfrm>
                <a:prstGeom prst="rect">
                  <a:avLst/>
                </a:prstGeom>
                <a:noFill/>
              </p:spPr>
              <p:txBody>
                <a:bodyPr wrap="square">
                  <a:spAutoFit/>
                </a:bodyPr>
                <a:lstStyle/>
                <a:p>
                  <a:pPr algn="r"/>
                  <a:r>
                    <a:rPr lang="zh-CN" altLang="en-US" dirty="0">
                      <a:solidFill>
                        <a:srgbClr val="403152"/>
                      </a:solidFill>
                    </a:rPr>
                    <a:t>铅</a:t>
                  </a:r>
                  <a:endParaRPr lang="en-US" altLang="zh-CN" dirty="0">
                    <a:solidFill>
                      <a:srgbClr val="403152"/>
                    </a:solidFill>
                  </a:endParaRPr>
                </a:p>
              </p:txBody>
            </p:sp>
            <p:sp>
              <p:nvSpPr>
                <p:cNvPr id="42" name="文本框 41">
                  <a:extLst>
                    <a:ext uri="{FF2B5EF4-FFF2-40B4-BE49-F238E27FC236}">
                      <a16:creationId xmlns:a16="http://schemas.microsoft.com/office/drawing/2014/main" id="{74B006D8-96D4-4DB8-A74A-6FC861C73387}"/>
                    </a:ext>
                  </a:extLst>
                </p:cNvPr>
                <p:cNvSpPr txBox="1"/>
                <p:nvPr/>
              </p:nvSpPr>
              <p:spPr>
                <a:xfrm flipV="1">
                  <a:off x="7190794" y="3911832"/>
                  <a:ext cx="1710621" cy="369332"/>
                </a:xfrm>
                <a:prstGeom prst="rect">
                  <a:avLst/>
                </a:prstGeom>
                <a:noFill/>
              </p:spPr>
              <p:txBody>
                <a:bodyPr wrap="square">
                  <a:spAutoFit/>
                </a:bodyPr>
                <a:lstStyle/>
                <a:p>
                  <a:pPr algn="r"/>
                  <a:r>
                    <a:rPr lang="zh-CN" altLang="en-US" dirty="0"/>
                    <a:t>聚乙烯</a:t>
                  </a:r>
                  <a:endParaRPr lang="en-US" altLang="zh-CN" dirty="0"/>
                </a:p>
              </p:txBody>
            </p:sp>
          </p:grpSp>
          <p:sp>
            <p:nvSpPr>
              <p:cNvPr id="47" name="文本框 46">
                <a:extLst>
                  <a:ext uri="{FF2B5EF4-FFF2-40B4-BE49-F238E27FC236}">
                    <a16:creationId xmlns:a16="http://schemas.microsoft.com/office/drawing/2014/main" id="{3C86EB40-D192-40EE-A603-651E4BC4E5C4}"/>
                  </a:ext>
                </a:extLst>
              </p:cNvPr>
              <p:cNvSpPr txBox="1"/>
              <p:nvPr/>
            </p:nvSpPr>
            <p:spPr>
              <a:xfrm>
                <a:off x="10016534" y="1920837"/>
                <a:ext cx="627901" cy="369332"/>
              </a:xfrm>
              <a:prstGeom prst="rect">
                <a:avLst/>
              </a:prstGeom>
              <a:noFill/>
            </p:spPr>
            <p:txBody>
              <a:bodyPr wrap="square">
                <a:spAutoFit/>
              </a:bodyPr>
              <a:lstStyle/>
              <a:p>
                <a:pPr algn="r"/>
                <a:r>
                  <a:rPr lang="zh-CN" altLang="en-US" dirty="0">
                    <a:solidFill>
                      <a:srgbClr val="D48774"/>
                    </a:solidFill>
                  </a:rPr>
                  <a:t>铜</a:t>
                </a:r>
                <a:endParaRPr lang="en-US" altLang="zh-CN" dirty="0">
                  <a:solidFill>
                    <a:srgbClr val="D48774"/>
                  </a:solidFill>
                </a:endParaRPr>
              </a:p>
            </p:txBody>
          </p:sp>
          <p:sp>
            <p:nvSpPr>
              <p:cNvPr id="48" name="矩形 47">
                <a:extLst>
                  <a:ext uri="{FF2B5EF4-FFF2-40B4-BE49-F238E27FC236}">
                    <a16:creationId xmlns:a16="http://schemas.microsoft.com/office/drawing/2014/main" id="{CC477FC4-2F43-493B-B6EF-F409C7DDB3A2}"/>
                  </a:ext>
                </a:extLst>
              </p:cNvPr>
              <p:cNvSpPr/>
              <p:nvPr/>
            </p:nvSpPr>
            <p:spPr>
              <a:xfrm>
                <a:off x="7541877" y="2784416"/>
                <a:ext cx="2160000" cy="1469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A2630F14-60B0-4F14-A7A5-77F59F43CA32}"/>
                  </a:ext>
                </a:extLst>
              </p:cNvPr>
              <p:cNvSpPr txBox="1"/>
              <p:nvPr/>
            </p:nvSpPr>
            <p:spPr>
              <a:xfrm rot="10800000" flipV="1">
                <a:off x="6557835" y="2669782"/>
                <a:ext cx="1001432" cy="369332"/>
              </a:xfrm>
              <a:prstGeom prst="rect">
                <a:avLst/>
              </a:prstGeom>
              <a:noFill/>
            </p:spPr>
            <p:txBody>
              <a:bodyPr wrap="square">
                <a:spAutoFit/>
              </a:bodyPr>
              <a:lstStyle/>
              <a:p>
                <a:pPr algn="r"/>
                <a:r>
                  <a:rPr lang="zh-CN" altLang="en-US" dirty="0"/>
                  <a:t>地面</a:t>
                </a:r>
                <a:endParaRPr lang="en-US" altLang="zh-CN" dirty="0"/>
              </a:p>
            </p:txBody>
          </p:sp>
        </p:grpSp>
        <p:sp>
          <p:nvSpPr>
            <p:cNvPr id="52" name="文本框 51">
              <a:extLst>
                <a:ext uri="{FF2B5EF4-FFF2-40B4-BE49-F238E27FC236}">
                  <a16:creationId xmlns:a16="http://schemas.microsoft.com/office/drawing/2014/main" id="{2DA7F508-96F3-4A8E-8483-AA225881D02F}"/>
                </a:ext>
              </a:extLst>
            </p:cNvPr>
            <p:cNvSpPr txBox="1"/>
            <p:nvPr/>
          </p:nvSpPr>
          <p:spPr>
            <a:xfrm>
              <a:off x="9507564" y="2499931"/>
              <a:ext cx="2294841" cy="369332"/>
            </a:xfrm>
            <a:prstGeom prst="rect">
              <a:avLst/>
            </a:prstGeom>
            <a:noFill/>
          </p:spPr>
          <p:txBody>
            <a:bodyPr wrap="square">
              <a:spAutoFit/>
            </a:bodyPr>
            <a:lstStyle/>
            <a:p>
              <a:r>
                <a:rPr lang="zh-CN" altLang="en-US" b="1" dirty="0"/>
                <a:t>初步吸收与缓解振动</a:t>
              </a:r>
              <a:endParaRPr lang="zh-CN" altLang="en-US" dirty="0"/>
            </a:p>
          </p:txBody>
        </p:sp>
        <p:sp>
          <p:nvSpPr>
            <p:cNvPr id="54" name="文本框 53">
              <a:extLst>
                <a:ext uri="{FF2B5EF4-FFF2-40B4-BE49-F238E27FC236}">
                  <a16:creationId xmlns:a16="http://schemas.microsoft.com/office/drawing/2014/main" id="{9E1FE25E-C086-454D-AE4E-41E31E149C81}"/>
                </a:ext>
              </a:extLst>
            </p:cNvPr>
            <p:cNvSpPr txBox="1"/>
            <p:nvPr/>
          </p:nvSpPr>
          <p:spPr>
            <a:xfrm>
              <a:off x="9507564" y="2197299"/>
              <a:ext cx="2510741" cy="369332"/>
            </a:xfrm>
            <a:prstGeom prst="rect">
              <a:avLst/>
            </a:prstGeom>
            <a:noFill/>
          </p:spPr>
          <p:txBody>
            <a:bodyPr wrap="square">
              <a:spAutoFit/>
            </a:bodyPr>
            <a:lstStyle/>
            <a:p>
              <a:r>
                <a:rPr lang="zh-CN" altLang="en-US" b="1" dirty="0"/>
                <a:t>高密度材料的隔离作用</a:t>
              </a:r>
            </a:p>
          </p:txBody>
        </p:sp>
        <p:sp>
          <p:nvSpPr>
            <p:cNvPr id="56" name="文本框 55">
              <a:extLst>
                <a:ext uri="{FF2B5EF4-FFF2-40B4-BE49-F238E27FC236}">
                  <a16:creationId xmlns:a16="http://schemas.microsoft.com/office/drawing/2014/main" id="{89D8E541-E546-4C2C-82E5-311019E1CCAE}"/>
                </a:ext>
              </a:extLst>
            </p:cNvPr>
            <p:cNvSpPr txBox="1"/>
            <p:nvPr/>
          </p:nvSpPr>
          <p:spPr>
            <a:xfrm>
              <a:off x="9536472" y="1935505"/>
              <a:ext cx="2564383" cy="369332"/>
            </a:xfrm>
            <a:prstGeom prst="rect">
              <a:avLst/>
            </a:prstGeom>
            <a:noFill/>
          </p:spPr>
          <p:txBody>
            <a:bodyPr wrap="square">
              <a:spAutoFit/>
            </a:bodyPr>
            <a:lstStyle/>
            <a:p>
              <a:r>
                <a:rPr lang="zh-CN" altLang="en-US" b="1" dirty="0"/>
                <a:t>铜层的硬度吸收高频段</a:t>
              </a:r>
            </a:p>
          </p:txBody>
        </p:sp>
        <p:sp>
          <p:nvSpPr>
            <p:cNvPr id="58" name="文本框 57">
              <a:extLst>
                <a:ext uri="{FF2B5EF4-FFF2-40B4-BE49-F238E27FC236}">
                  <a16:creationId xmlns:a16="http://schemas.microsoft.com/office/drawing/2014/main" id="{F937594F-E53C-4B72-BB74-7DBD6AC19482}"/>
                </a:ext>
              </a:extLst>
            </p:cNvPr>
            <p:cNvSpPr txBox="1"/>
            <p:nvPr/>
          </p:nvSpPr>
          <p:spPr>
            <a:xfrm>
              <a:off x="9536472" y="1448207"/>
              <a:ext cx="2411983" cy="369332"/>
            </a:xfrm>
            <a:prstGeom prst="rect">
              <a:avLst/>
            </a:prstGeom>
            <a:noFill/>
          </p:spPr>
          <p:txBody>
            <a:bodyPr wrap="square">
              <a:spAutoFit/>
            </a:bodyPr>
            <a:lstStyle/>
            <a:p>
              <a:r>
                <a:rPr lang="zh-CN" altLang="en-US" b="1" dirty="0"/>
                <a:t>消减残余的振动能量</a:t>
              </a:r>
            </a:p>
          </p:txBody>
        </p:sp>
        <p:sp>
          <p:nvSpPr>
            <p:cNvPr id="59" name="箭头: 右 58">
              <a:extLst>
                <a:ext uri="{FF2B5EF4-FFF2-40B4-BE49-F238E27FC236}">
                  <a16:creationId xmlns:a16="http://schemas.microsoft.com/office/drawing/2014/main" id="{CF7FE77D-0EB8-4E54-840F-8DB18B14103D}"/>
                </a:ext>
              </a:extLst>
            </p:cNvPr>
            <p:cNvSpPr/>
            <p:nvPr/>
          </p:nvSpPr>
          <p:spPr>
            <a:xfrm rot="16200000">
              <a:off x="4500104" y="1903009"/>
              <a:ext cx="1724222" cy="369333"/>
            </a:xfrm>
            <a:prstGeom prst="rightArrow">
              <a:avLst>
                <a:gd name="adj1" fmla="val 50000"/>
                <a:gd name="adj2" fmla="val 131152"/>
              </a:avLst>
            </a:prstGeom>
            <a:gradFill flip="none" rotWithShape="1">
              <a:gsLst>
                <a:gs pos="0">
                  <a:schemeClr val="accent1">
                    <a:lumMod val="5000"/>
                    <a:lumOff val="950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F6753A36-605F-4C25-AB70-E51661CC838B}"/>
                </a:ext>
              </a:extLst>
            </p:cNvPr>
            <p:cNvSpPr txBox="1"/>
            <p:nvPr/>
          </p:nvSpPr>
          <p:spPr>
            <a:xfrm>
              <a:off x="5150958" y="2997222"/>
              <a:ext cx="415498" cy="369332"/>
            </a:xfrm>
            <a:prstGeom prst="rect">
              <a:avLst/>
            </a:prstGeom>
            <a:noFill/>
          </p:spPr>
          <p:txBody>
            <a:bodyPr wrap="none" rtlCol="0">
              <a:spAutoFit/>
            </a:bodyPr>
            <a:lstStyle/>
            <a:p>
              <a:r>
                <a:rPr lang="zh-CN" altLang="en-US" dirty="0"/>
                <a:t>强</a:t>
              </a:r>
            </a:p>
          </p:txBody>
        </p:sp>
        <p:sp>
          <p:nvSpPr>
            <p:cNvPr id="61" name="文本框 60">
              <a:extLst>
                <a:ext uri="{FF2B5EF4-FFF2-40B4-BE49-F238E27FC236}">
                  <a16:creationId xmlns:a16="http://schemas.microsoft.com/office/drawing/2014/main" id="{05140CC2-BF38-48CA-94C5-F4F082C5A60A}"/>
                </a:ext>
              </a:extLst>
            </p:cNvPr>
            <p:cNvSpPr txBox="1"/>
            <p:nvPr/>
          </p:nvSpPr>
          <p:spPr>
            <a:xfrm>
              <a:off x="5150958" y="908084"/>
              <a:ext cx="415498" cy="369332"/>
            </a:xfrm>
            <a:prstGeom prst="rect">
              <a:avLst/>
            </a:prstGeom>
            <a:noFill/>
          </p:spPr>
          <p:txBody>
            <a:bodyPr wrap="none" rtlCol="0">
              <a:spAutoFit/>
            </a:bodyPr>
            <a:lstStyle/>
            <a:p>
              <a:r>
                <a:rPr lang="zh-CN" altLang="en-US" dirty="0"/>
                <a:t>弱</a:t>
              </a:r>
            </a:p>
          </p:txBody>
        </p:sp>
      </p:grpSp>
      <p:sp>
        <p:nvSpPr>
          <p:cNvPr id="63" name="文本框 62">
            <a:extLst>
              <a:ext uri="{FF2B5EF4-FFF2-40B4-BE49-F238E27FC236}">
                <a16:creationId xmlns:a16="http://schemas.microsoft.com/office/drawing/2014/main" id="{BFEF6684-BDA3-413A-916E-F9B5D7BD7E1A}"/>
              </a:ext>
            </a:extLst>
          </p:cNvPr>
          <p:cNvSpPr txBox="1"/>
          <p:nvPr/>
        </p:nvSpPr>
        <p:spPr>
          <a:xfrm>
            <a:off x="6304020" y="3580949"/>
            <a:ext cx="5049780" cy="369332"/>
          </a:xfrm>
          <a:prstGeom prst="rect">
            <a:avLst/>
          </a:prstGeom>
          <a:noFill/>
        </p:spPr>
        <p:txBody>
          <a:bodyPr wrap="none" rtlCol="0">
            <a:spAutoFit/>
          </a:bodyPr>
          <a:lstStyle/>
          <a:p>
            <a:r>
              <a:rPr lang="zh-CN" altLang="en-US" dirty="0"/>
              <a:t>未来这里可以补一个对振动吸收传播的仿真</a:t>
            </a:r>
            <a:r>
              <a:rPr lang="en-US" altLang="zh-CN" dirty="0"/>
              <a:t>gif</a:t>
            </a:r>
            <a:r>
              <a:rPr lang="zh-CN" altLang="en-US" dirty="0"/>
              <a:t>图</a:t>
            </a:r>
          </a:p>
        </p:txBody>
      </p:sp>
      <p:sp>
        <p:nvSpPr>
          <p:cNvPr id="64" name="矩形 63">
            <a:extLst>
              <a:ext uri="{FF2B5EF4-FFF2-40B4-BE49-F238E27FC236}">
                <a16:creationId xmlns:a16="http://schemas.microsoft.com/office/drawing/2014/main" id="{360D972C-C422-4014-86E6-E35F1BFF4010}"/>
              </a:ext>
            </a:extLst>
          </p:cNvPr>
          <p:cNvSpPr/>
          <p:nvPr/>
        </p:nvSpPr>
        <p:spPr>
          <a:xfrm>
            <a:off x="6337709" y="1397000"/>
            <a:ext cx="2160000" cy="216974"/>
          </a:xfrm>
          <a:prstGeom prst="rect">
            <a:avLst/>
          </a:prstGeom>
          <a:noFill/>
          <a:ln>
            <a:solidFill>
              <a:schemeClr val="tx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A564E9C-EC27-47C5-8E82-CAB094C1642B}"/>
              </a:ext>
            </a:extLst>
          </p:cNvPr>
          <p:cNvSpPr txBox="1"/>
          <p:nvPr/>
        </p:nvSpPr>
        <p:spPr>
          <a:xfrm rot="10800000" flipV="1">
            <a:off x="5531575" y="1271475"/>
            <a:ext cx="697627" cy="369332"/>
          </a:xfrm>
          <a:prstGeom prst="rect">
            <a:avLst/>
          </a:prstGeom>
          <a:noFill/>
        </p:spPr>
        <p:txBody>
          <a:bodyPr wrap="none" rtlCol="0">
            <a:spAutoFit/>
          </a:bodyPr>
          <a:lstStyle/>
          <a:p>
            <a:r>
              <a:rPr lang="en-US" altLang="zh-CN" dirty="0"/>
              <a:t>2mm</a:t>
            </a:r>
            <a:endParaRPr lang="zh-CN" altLang="en-US" dirty="0"/>
          </a:p>
        </p:txBody>
      </p:sp>
      <p:sp>
        <p:nvSpPr>
          <p:cNvPr id="66" name="文本框 65">
            <a:extLst>
              <a:ext uri="{FF2B5EF4-FFF2-40B4-BE49-F238E27FC236}">
                <a16:creationId xmlns:a16="http://schemas.microsoft.com/office/drawing/2014/main" id="{CAC86F2A-A79E-4142-9AA5-086140E2DB16}"/>
              </a:ext>
            </a:extLst>
          </p:cNvPr>
          <p:cNvSpPr txBox="1"/>
          <p:nvPr/>
        </p:nvSpPr>
        <p:spPr>
          <a:xfrm rot="10800000" flipV="1">
            <a:off x="8793936" y="1280361"/>
            <a:ext cx="646331" cy="369332"/>
          </a:xfrm>
          <a:prstGeom prst="rect">
            <a:avLst/>
          </a:prstGeom>
          <a:noFill/>
        </p:spPr>
        <p:txBody>
          <a:bodyPr wrap="none" rtlCol="0">
            <a:spAutoFit/>
          </a:bodyPr>
          <a:lstStyle/>
          <a:p>
            <a:r>
              <a:rPr lang="zh-CN" altLang="en-US" dirty="0"/>
              <a:t>空气</a:t>
            </a:r>
          </a:p>
        </p:txBody>
      </p:sp>
      <p:sp>
        <p:nvSpPr>
          <p:cNvPr id="67" name="文本框 66">
            <a:extLst>
              <a:ext uri="{FF2B5EF4-FFF2-40B4-BE49-F238E27FC236}">
                <a16:creationId xmlns:a16="http://schemas.microsoft.com/office/drawing/2014/main" id="{1ABC7EA5-FD9B-4F64-A1F9-74DEC28B8C1F}"/>
              </a:ext>
            </a:extLst>
          </p:cNvPr>
          <p:cNvSpPr txBox="1"/>
          <p:nvPr/>
        </p:nvSpPr>
        <p:spPr>
          <a:xfrm>
            <a:off x="9541635" y="1272530"/>
            <a:ext cx="2411983" cy="369332"/>
          </a:xfrm>
          <a:prstGeom prst="rect">
            <a:avLst/>
          </a:prstGeom>
          <a:noFill/>
        </p:spPr>
        <p:txBody>
          <a:bodyPr wrap="square">
            <a:spAutoFit/>
          </a:bodyPr>
          <a:lstStyle/>
          <a:p>
            <a:r>
              <a:rPr lang="zh-CN" altLang="en-US" b="1" dirty="0"/>
              <a:t>避免探测器直接接触</a:t>
            </a:r>
          </a:p>
        </p:txBody>
      </p:sp>
      <p:sp>
        <p:nvSpPr>
          <p:cNvPr id="69" name="矩形 68">
            <a:extLst>
              <a:ext uri="{FF2B5EF4-FFF2-40B4-BE49-F238E27FC236}">
                <a16:creationId xmlns:a16="http://schemas.microsoft.com/office/drawing/2014/main" id="{FAFF6FC3-9E00-439E-9AFF-475F2612C100}"/>
              </a:ext>
            </a:extLst>
          </p:cNvPr>
          <p:cNvSpPr/>
          <p:nvPr/>
        </p:nvSpPr>
        <p:spPr>
          <a:xfrm>
            <a:off x="7271451" y="529024"/>
            <a:ext cx="292515" cy="864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探测器</a:t>
            </a:r>
          </a:p>
        </p:txBody>
      </p:sp>
      <p:sp>
        <p:nvSpPr>
          <p:cNvPr id="70" name="文本框 69">
            <a:extLst>
              <a:ext uri="{FF2B5EF4-FFF2-40B4-BE49-F238E27FC236}">
                <a16:creationId xmlns:a16="http://schemas.microsoft.com/office/drawing/2014/main" id="{BC594F8A-01E6-4E78-B9F9-61A62E811D2B}"/>
              </a:ext>
            </a:extLst>
          </p:cNvPr>
          <p:cNvSpPr txBox="1"/>
          <p:nvPr/>
        </p:nvSpPr>
        <p:spPr>
          <a:xfrm>
            <a:off x="343877" y="3305879"/>
            <a:ext cx="415498" cy="369332"/>
          </a:xfrm>
          <a:prstGeom prst="rect">
            <a:avLst/>
          </a:prstGeom>
          <a:noFill/>
        </p:spPr>
        <p:txBody>
          <a:bodyPr wrap="none" rtlCol="0">
            <a:spAutoFit/>
          </a:bodyPr>
          <a:lstStyle/>
          <a:p>
            <a:r>
              <a:rPr lang="zh-CN" altLang="en-US" dirty="0"/>
              <a:t>铜</a:t>
            </a:r>
          </a:p>
        </p:txBody>
      </p:sp>
      <p:sp>
        <p:nvSpPr>
          <p:cNvPr id="71" name="文本框 70">
            <a:extLst>
              <a:ext uri="{FF2B5EF4-FFF2-40B4-BE49-F238E27FC236}">
                <a16:creationId xmlns:a16="http://schemas.microsoft.com/office/drawing/2014/main" id="{058A275B-E8E2-4ED1-A505-C2C69C9E5C82}"/>
              </a:ext>
            </a:extLst>
          </p:cNvPr>
          <p:cNvSpPr txBox="1"/>
          <p:nvPr/>
        </p:nvSpPr>
        <p:spPr>
          <a:xfrm>
            <a:off x="2699697" y="3305879"/>
            <a:ext cx="415498" cy="369332"/>
          </a:xfrm>
          <a:prstGeom prst="rect">
            <a:avLst/>
          </a:prstGeom>
          <a:noFill/>
        </p:spPr>
        <p:txBody>
          <a:bodyPr wrap="none" rtlCol="0">
            <a:spAutoFit/>
          </a:bodyPr>
          <a:lstStyle/>
          <a:p>
            <a:r>
              <a:rPr lang="zh-CN" altLang="en-US" dirty="0"/>
              <a:t>铅</a:t>
            </a:r>
          </a:p>
        </p:txBody>
      </p:sp>
    </p:spTree>
    <p:extLst>
      <p:ext uri="{BB962C8B-B14F-4D97-AF65-F5344CB8AC3E}">
        <p14:creationId xmlns:p14="http://schemas.microsoft.com/office/powerpoint/2010/main" val="1107332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C9C1ABD-1241-44FA-B9B6-7F29E1DC6116}"/>
              </a:ext>
            </a:extLst>
          </p:cNvPr>
          <p:cNvSpPr>
            <a:spLocks noGrp="1"/>
          </p:cNvSpPr>
          <p:nvPr>
            <p:ph type="sldNum" sz="quarter" idx="12"/>
          </p:nvPr>
        </p:nvSpPr>
        <p:spPr/>
        <p:txBody>
          <a:bodyPr/>
          <a:lstStyle/>
          <a:p>
            <a:fld id="{D459CD81-B205-4F3B-A9C6-9967267E909A}" type="slidenum">
              <a:rPr lang="zh-CN" altLang="en-US" smtClean="0"/>
              <a:t>12</a:t>
            </a:fld>
            <a:endParaRPr lang="zh-CN" altLang="en-US"/>
          </a:p>
        </p:txBody>
      </p:sp>
      <p:sp>
        <p:nvSpPr>
          <p:cNvPr id="3" name="标题 2">
            <a:extLst>
              <a:ext uri="{FF2B5EF4-FFF2-40B4-BE49-F238E27FC236}">
                <a16:creationId xmlns:a16="http://schemas.microsoft.com/office/drawing/2014/main" id="{44A799DC-6ED3-488C-9A62-CE655D65AA46}"/>
              </a:ext>
            </a:extLst>
          </p:cNvPr>
          <p:cNvSpPr>
            <a:spLocks noGrp="1"/>
          </p:cNvSpPr>
          <p:nvPr>
            <p:ph type="title"/>
          </p:nvPr>
        </p:nvSpPr>
        <p:spPr/>
        <p:txBody>
          <a:bodyPr/>
          <a:lstStyle/>
          <a:p>
            <a:r>
              <a:rPr lang="en-US" altLang="zh-CN" dirty="0"/>
              <a:t>RECODE</a:t>
            </a:r>
            <a:r>
              <a:rPr lang="zh-CN" altLang="en-US" dirty="0"/>
              <a:t>实验装置设计考量</a:t>
            </a:r>
          </a:p>
        </p:txBody>
      </p:sp>
      <p:pic>
        <p:nvPicPr>
          <p:cNvPr id="5" name="图片 4">
            <a:extLst>
              <a:ext uri="{FF2B5EF4-FFF2-40B4-BE49-F238E27FC236}">
                <a16:creationId xmlns:a16="http://schemas.microsoft.com/office/drawing/2014/main" id="{D587DADC-ECA3-42A2-8B3A-78E20863C7FB}"/>
              </a:ext>
            </a:extLst>
          </p:cNvPr>
          <p:cNvPicPr>
            <a:picLocks noChangeAspect="1"/>
          </p:cNvPicPr>
          <p:nvPr/>
        </p:nvPicPr>
        <p:blipFill>
          <a:blip r:embed="rId2"/>
          <a:stretch>
            <a:fillRect/>
          </a:stretch>
        </p:blipFill>
        <p:spPr>
          <a:xfrm>
            <a:off x="520700" y="1514365"/>
            <a:ext cx="6743863" cy="3635485"/>
          </a:xfrm>
          <a:prstGeom prst="rect">
            <a:avLst/>
          </a:prstGeom>
        </p:spPr>
      </p:pic>
      <p:sp>
        <p:nvSpPr>
          <p:cNvPr id="7" name="圆柱体 6">
            <a:extLst>
              <a:ext uri="{FF2B5EF4-FFF2-40B4-BE49-F238E27FC236}">
                <a16:creationId xmlns:a16="http://schemas.microsoft.com/office/drawing/2014/main" id="{DFAF6E97-BC8B-47B5-B816-357196E4BD83}"/>
              </a:ext>
            </a:extLst>
          </p:cNvPr>
          <p:cNvSpPr/>
          <p:nvPr/>
        </p:nvSpPr>
        <p:spPr>
          <a:xfrm rot="6985907">
            <a:off x="2652659" y="1728833"/>
            <a:ext cx="85432" cy="2542777"/>
          </a:xfrm>
          <a:prstGeom prst="can">
            <a:avLst>
              <a:gd name="adj" fmla="val 89507"/>
            </a:avLst>
          </a:prstGeom>
          <a:no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2A49BE53-CF85-4A62-AE01-D4AB5B225D88}"/>
              </a:ext>
            </a:extLst>
          </p:cNvPr>
          <p:cNvCxnSpPr>
            <a:cxnSpLocks/>
          </p:cNvCxnSpPr>
          <p:nvPr/>
        </p:nvCxnSpPr>
        <p:spPr>
          <a:xfrm>
            <a:off x="1940560" y="2629048"/>
            <a:ext cx="1300480" cy="635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08DE06E-A0CF-4C51-B436-4FBAF473AF85}"/>
              </a:ext>
            </a:extLst>
          </p:cNvPr>
          <p:cNvSpPr txBox="1"/>
          <p:nvPr/>
        </p:nvSpPr>
        <p:spPr>
          <a:xfrm>
            <a:off x="2845818" y="2728255"/>
            <a:ext cx="676316" cy="369332"/>
          </a:xfrm>
          <a:prstGeom prst="rect">
            <a:avLst/>
          </a:prstGeom>
          <a:noFill/>
        </p:spPr>
        <p:txBody>
          <a:bodyPr wrap="square">
            <a:spAutoFit/>
          </a:bodyPr>
          <a:lstStyle/>
          <a:p>
            <a:r>
              <a:rPr lang="zh-CN" altLang="en-US" b="1" dirty="0"/>
              <a:t>氮气</a:t>
            </a:r>
          </a:p>
        </p:txBody>
      </p:sp>
      <p:pic>
        <p:nvPicPr>
          <p:cNvPr id="13" name="图片 12">
            <a:extLst>
              <a:ext uri="{FF2B5EF4-FFF2-40B4-BE49-F238E27FC236}">
                <a16:creationId xmlns:a16="http://schemas.microsoft.com/office/drawing/2014/main" id="{30666937-605E-4ACC-A496-8BE3C7F5533F}"/>
              </a:ext>
            </a:extLst>
          </p:cNvPr>
          <p:cNvPicPr>
            <a:picLocks noChangeAspect="1"/>
          </p:cNvPicPr>
          <p:nvPr/>
        </p:nvPicPr>
        <p:blipFill>
          <a:blip r:embed="rId3"/>
          <a:stretch>
            <a:fillRect/>
          </a:stretch>
        </p:blipFill>
        <p:spPr>
          <a:xfrm>
            <a:off x="7264505" y="1514365"/>
            <a:ext cx="3621057" cy="3635484"/>
          </a:xfrm>
          <a:prstGeom prst="rect">
            <a:avLst/>
          </a:prstGeom>
        </p:spPr>
      </p:pic>
      <p:sp>
        <p:nvSpPr>
          <p:cNvPr id="17" name="任意多边形: 形状 16">
            <a:extLst>
              <a:ext uri="{FF2B5EF4-FFF2-40B4-BE49-F238E27FC236}">
                <a16:creationId xmlns:a16="http://schemas.microsoft.com/office/drawing/2014/main" id="{F6D2DC31-998E-4AD2-BC67-DE3C730D0447}"/>
              </a:ext>
            </a:extLst>
          </p:cNvPr>
          <p:cNvSpPr/>
          <p:nvPr/>
        </p:nvSpPr>
        <p:spPr>
          <a:xfrm>
            <a:off x="7979489" y="1518483"/>
            <a:ext cx="2285278" cy="3413646"/>
          </a:xfrm>
          <a:custGeom>
            <a:avLst/>
            <a:gdLst>
              <a:gd name="connsiteX0" fmla="*/ 804544 w 2285278"/>
              <a:gd name="connsiteY0" fmla="*/ 0 h 3413646"/>
              <a:gd name="connsiteX1" fmla="*/ 808681 w 2285278"/>
              <a:gd name="connsiteY1" fmla="*/ 542020 h 3413646"/>
              <a:gd name="connsiteX2" fmla="*/ 804544 w 2285278"/>
              <a:gd name="connsiteY2" fmla="*/ 972326 h 3413646"/>
              <a:gd name="connsiteX3" fmla="*/ 721792 w 2285278"/>
              <a:gd name="connsiteY3" fmla="*/ 1212304 h 3413646"/>
              <a:gd name="connsiteX4" fmla="*/ 461126 w 2285278"/>
              <a:gd name="connsiteY4" fmla="*/ 1361256 h 3413646"/>
              <a:gd name="connsiteX5" fmla="*/ 217011 w 2285278"/>
              <a:gd name="connsiteY5" fmla="*/ 1617785 h 3413646"/>
              <a:gd name="connsiteX6" fmla="*/ 5995 w 2285278"/>
              <a:gd name="connsiteY6" fmla="*/ 2143255 h 3413646"/>
              <a:gd name="connsiteX7" fmla="*/ 92884 w 2285278"/>
              <a:gd name="connsiteY7" fmla="*/ 2730788 h 3413646"/>
              <a:gd name="connsiteX8" fmla="*/ 448714 w 2285278"/>
              <a:gd name="connsiteY8" fmla="*/ 3198331 h 3413646"/>
              <a:gd name="connsiteX9" fmla="*/ 920395 w 2285278"/>
              <a:gd name="connsiteY9" fmla="*/ 3384522 h 3413646"/>
              <a:gd name="connsiteX10" fmla="*/ 1392077 w 2285278"/>
              <a:gd name="connsiteY10" fmla="*/ 3392797 h 3413646"/>
              <a:gd name="connsiteX11" fmla="*/ 1847208 w 2285278"/>
              <a:gd name="connsiteY11" fmla="*/ 3185919 h 3413646"/>
              <a:gd name="connsiteX12" fmla="*/ 2194763 w 2285278"/>
              <a:gd name="connsiteY12" fmla="*/ 2747338 h 3413646"/>
              <a:gd name="connsiteX13" fmla="*/ 2269239 w 2285278"/>
              <a:gd name="connsiteY13" fmla="*/ 1998440 h 3413646"/>
              <a:gd name="connsiteX14" fmla="*/ 1942372 w 2285278"/>
              <a:gd name="connsiteY14" fmla="*/ 1464695 h 3413646"/>
              <a:gd name="connsiteX15" fmla="*/ 1569992 w 2285278"/>
              <a:gd name="connsiteY15" fmla="*/ 1208167 h 341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5278" h="3413646">
                <a:moveTo>
                  <a:pt x="804544" y="0"/>
                </a:moveTo>
                <a:cubicBezTo>
                  <a:pt x="806612" y="189983"/>
                  <a:pt x="808681" y="379966"/>
                  <a:pt x="808681" y="542020"/>
                </a:cubicBezTo>
                <a:cubicBezTo>
                  <a:pt x="808681" y="704074"/>
                  <a:pt x="819026" y="860612"/>
                  <a:pt x="804544" y="972326"/>
                </a:cubicBezTo>
                <a:cubicBezTo>
                  <a:pt x="790062" y="1084040"/>
                  <a:pt x="779028" y="1147482"/>
                  <a:pt x="721792" y="1212304"/>
                </a:cubicBezTo>
                <a:cubicBezTo>
                  <a:pt x="664556" y="1277126"/>
                  <a:pt x="545256" y="1293676"/>
                  <a:pt x="461126" y="1361256"/>
                </a:cubicBezTo>
                <a:cubicBezTo>
                  <a:pt x="376996" y="1428836"/>
                  <a:pt x="292866" y="1487452"/>
                  <a:pt x="217011" y="1617785"/>
                </a:cubicBezTo>
                <a:cubicBezTo>
                  <a:pt x="141156" y="1748118"/>
                  <a:pt x="26683" y="1957754"/>
                  <a:pt x="5995" y="2143255"/>
                </a:cubicBezTo>
                <a:cubicBezTo>
                  <a:pt x="-14693" y="2328756"/>
                  <a:pt x="19098" y="2554942"/>
                  <a:pt x="92884" y="2730788"/>
                </a:cubicBezTo>
                <a:cubicBezTo>
                  <a:pt x="166670" y="2906634"/>
                  <a:pt x="310796" y="3089375"/>
                  <a:pt x="448714" y="3198331"/>
                </a:cubicBezTo>
                <a:cubicBezTo>
                  <a:pt x="586632" y="3307287"/>
                  <a:pt x="763168" y="3352111"/>
                  <a:pt x="920395" y="3384522"/>
                </a:cubicBezTo>
                <a:cubicBezTo>
                  <a:pt x="1077622" y="3416933"/>
                  <a:pt x="1237608" y="3425897"/>
                  <a:pt x="1392077" y="3392797"/>
                </a:cubicBezTo>
                <a:cubicBezTo>
                  <a:pt x="1546546" y="3359697"/>
                  <a:pt x="1713427" y="3293496"/>
                  <a:pt x="1847208" y="3185919"/>
                </a:cubicBezTo>
                <a:cubicBezTo>
                  <a:pt x="1980989" y="3078343"/>
                  <a:pt x="2124425" y="2945251"/>
                  <a:pt x="2194763" y="2747338"/>
                </a:cubicBezTo>
                <a:cubicBezTo>
                  <a:pt x="2265101" y="2549425"/>
                  <a:pt x="2311304" y="2212214"/>
                  <a:pt x="2269239" y="1998440"/>
                </a:cubicBezTo>
                <a:cubicBezTo>
                  <a:pt x="2227174" y="1784666"/>
                  <a:pt x="2058913" y="1596407"/>
                  <a:pt x="1942372" y="1464695"/>
                </a:cubicBezTo>
                <a:cubicBezTo>
                  <a:pt x="1825831" y="1332983"/>
                  <a:pt x="1607920" y="1239888"/>
                  <a:pt x="1569992" y="1208167"/>
                </a:cubicBezTo>
              </a:path>
            </a:pathLst>
          </a:custGeom>
          <a:noFill/>
          <a:ln w="25400">
            <a:solidFill>
              <a:schemeClr val="accent2"/>
            </a:solidFill>
            <a:tailEnd type="triangle"/>
          </a:ln>
          <a:effectLst>
            <a:glow rad="63500">
              <a:schemeClr val="accent2">
                <a:satMod val="175000"/>
                <a:alpha val="7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E2E6A88-79B5-464D-948D-FDD8DAEC8D3C}"/>
              </a:ext>
            </a:extLst>
          </p:cNvPr>
          <p:cNvSpPr txBox="1"/>
          <p:nvPr/>
        </p:nvSpPr>
        <p:spPr>
          <a:xfrm>
            <a:off x="0" y="519532"/>
            <a:ext cx="615696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吹制冷头管道设计</a:t>
            </a:r>
          </a:p>
        </p:txBody>
      </p:sp>
      <p:sp>
        <p:nvSpPr>
          <p:cNvPr id="14" name="文本框 13">
            <a:extLst>
              <a:ext uri="{FF2B5EF4-FFF2-40B4-BE49-F238E27FC236}">
                <a16:creationId xmlns:a16="http://schemas.microsoft.com/office/drawing/2014/main" id="{2CF9F9D3-C193-41B8-B2C4-2CB3D04C62C8}"/>
              </a:ext>
            </a:extLst>
          </p:cNvPr>
          <p:cNvSpPr txBox="1"/>
          <p:nvPr/>
        </p:nvSpPr>
        <p:spPr>
          <a:xfrm>
            <a:off x="330200" y="989339"/>
            <a:ext cx="6156960" cy="369332"/>
          </a:xfrm>
          <a:prstGeom prst="rect">
            <a:avLst/>
          </a:prstGeom>
          <a:noFill/>
        </p:spPr>
        <p:txBody>
          <a:bodyPr wrap="square">
            <a:spAutoFit/>
          </a:bodyPr>
          <a:lstStyle/>
          <a:p>
            <a:r>
              <a:rPr lang="zh-CN" altLang="en-US" b="1" dirty="0">
                <a:solidFill>
                  <a:srgbClr val="FF0000"/>
                </a:solidFill>
              </a:rPr>
              <a:t>避免冷气流形成共振腔</a:t>
            </a:r>
            <a:r>
              <a:rPr lang="zh-CN" altLang="en-US" dirty="0"/>
              <a:t>，影响探测器性能</a:t>
            </a:r>
          </a:p>
        </p:txBody>
      </p:sp>
      <p:sp>
        <p:nvSpPr>
          <p:cNvPr id="15" name="文本框 14">
            <a:extLst>
              <a:ext uri="{FF2B5EF4-FFF2-40B4-BE49-F238E27FC236}">
                <a16:creationId xmlns:a16="http://schemas.microsoft.com/office/drawing/2014/main" id="{0CAEC3F7-F582-4176-9BE4-D6CF64007B49}"/>
              </a:ext>
            </a:extLst>
          </p:cNvPr>
          <p:cNvSpPr txBox="1"/>
          <p:nvPr/>
        </p:nvSpPr>
        <p:spPr>
          <a:xfrm>
            <a:off x="2275840" y="5250474"/>
            <a:ext cx="3661999" cy="646331"/>
          </a:xfrm>
          <a:prstGeom prst="rect">
            <a:avLst/>
          </a:prstGeom>
          <a:noFill/>
        </p:spPr>
        <p:txBody>
          <a:bodyPr wrap="square">
            <a:spAutoFit/>
          </a:bodyPr>
          <a:lstStyle/>
          <a:p>
            <a:r>
              <a:rPr lang="zh-CN" altLang="en-US" dirty="0"/>
              <a:t>冷气流管道</a:t>
            </a:r>
            <a:r>
              <a:rPr lang="zh-CN" altLang="en-US" b="1" dirty="0"/>
              <a:t>与探测器的冷指平行</a:t>
            </a:r>
            <a:r>
              <a:rPr lang="zh-CN" altLang="en-US" dirty="0"/>
              <a:t>，但管道与探测器的</a:t>
            </a:r>
            <a:r>
              <a:rPr lang="zh-CN" altLang="en-US" b="1" dirty="0"/>
              <a:t>中心偏心</a:t>
            </a:r>
            <a:r>
              <a:rPr lang="zh-CN" altLang="en-US" dirty="0"/>
              <a:t>。</a:t>
            </a:r>
          </a:p>
        </p:txBody>
      </p:sp>
      <p:sp>
        <p:nvSpPr>
          <p:cNvPr id="18" name="文本框 17">
            <a:extLst>
              <a:ext uri="{FF2B5EF4-FFF2-40B4-BE49-F238E27FC236}">
                <a16:creationId xmlns:a16="http://schemas.microsoft.com/office/drawing/2014/main" id="{302E9A4E-DE94-47D0-97A7-CE8F8CD492C0}"/>
              </a:ext>
            </a:extLst>
          </p:cNvPr>
          <p:cNvSpPr txBox="1"/>
          <p:nvPr/>
        </p:nvSpPr>
        <p:spPr>
          <a:xfrm>
            <a:off x="7034300" y="5250473"/>
            <a:ext cx="4358535" cy="646331"/>
          </a:xfrm>
          <a:prstGeom prst="rect">
            <a:avLst/>
          </a:prstGeom>
          <a:noFill/>
        </p:spPr>
        <p:txBody>
          <a:bodyPr wrap="square">
            <a:spAutoFit/>
          </a:bodyPr>
          <a:lstStyle/>
          <a:p>
            <a:r>
              <a:rPr lang="zh-CN" altLang="en-US" b="1" dirty="0"/>
              <a:t>环形气流设计</a:t>
            </a:r>
            <a:r>
              <a:rPr lang="zh-CN" altLang="en-US" dirty="0"/>
              <a:t>使冷气流均匀分布，减少了直接的气流冲击和振动对探测器的干扰</a:t>
            </a:r>
          </a:p>
        </p:txBody>
      </p:sp>
      <p:sp>
        <p:nvSpPr>
          <p:cNvPr id="20" name="文本框 19">
            <a:extLst>
              <a:ext uri="{FF2B5EF4-FFF2-40B4-BE49-F238E27FC236}">
                <a16:creationId xmlns:a16="http://schemas.microsoft.com/office/drawing/2014/main" id="{B1EF9602-7849-465E-AED2-B285502A6412}"/>
              </a:ext>
            </a:extLst>
          </p:cNvPr>
          <p:cNvSpPr txBox="1"/>
          <p:nvPr/>
        </p:nvSpPr>
        <p:spPr>
          <a:xfrm>
            <a:off x="3417409" y="6231434"/>
            <a:ext cx="5040860" cy="369332"/>
          </a:xfrm>
          <a:prstGeom prst="rect">
            <a:avLst/>
          </a:prstGeom>
          <a:noFill/>
        </p:spPr>
        <p:txBody>
          <a:bodyPr wrap="square">
            <a:spAutoFit/>
          </a:bodyPr>
          <a:lstStyle/>
          <a:p>
            <a:r>
              <a:rPr lang="zh-CN" altLang="en-US" dirty="0"/>
              <a:t>控制氮气发生器的气体流速，形成稳定层流弥散</a:t>
            </a:r>
          </a:p>
        </p:txBody>
      </p:sp>
    </p:spTree>
    <p:extLst>
      <p:ext uri="{BB962C8B-B14F-4D97-AF65-F5344CB8AC3E}">
        <p14:creationId xmlns:p14="http://schemas.microsoft.com/office/powerpoint/2010/main" val="78349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9AA5B6-2304-4C98-BF6C-BD1BA0D7391D}"/>
              </a:ext>
            </a:extLst>
          </p:cNvPr>
          <p:cNvSpPr>
            <a:spLocks noGrp="1"/>
          </p:cNvSpPr>
          <p:nvPr>
            <p:ph type="sldNum" sz="quarter" idx="12"/>
          </p:nvPr>
        </p:nvSpPr>
        <p:spPr/>
        <p:txBody>
          <a:bodyPr/>
          <a:lstStyle/>
          <a:p>
            <a:fld id="{D459CD81-B205-4F3B-A9C6-9967267E909A}" type="slidenum">
              <a:rPr lang="zh-CN" altLang="en-US" smtClean="0"/>
              <a:t>13</a:t>
            </a:fld>
            <a:endParaRPr lang="zh-CN" altLang="en-US"/>
          </a:p>
        </p:txBody>
      </p:sp>
      <p:sp>
        <p:nvSpPr>
          <p:cNvPr id="3" name="标题 2">
            <a:extLst>
              <a:ext uri="{FF2B5EF4-FFF2-40B4-BE49-F238E27FC236}">
                <a16:creationId xmlns:a16="http://schemas.microsoft.com/office/drawing/2014/main" id="{059D1745-6142-4FE2-8DD0-D6473EBDBFF0}"/>
              </a:ext>
            </a:extLst>
          </p:cNvPr>
          <p:cNvSpPr>
            <a:spLocks noGrp="1"/>
          </p:cNvSpPr>
          <p:nvPr>
            <p:ph type="title"/>
          </p:nvPr>
        </p:nvSpPr>
        <p:spPr/>
        <p:txBody>
          <a:bodyPr/>
          <a:lstStyle/>
          <a:p>
            <a:r>
              <a:rPr lang="en-US" altLang="zh-CN" dirty="0"/>
              <a:t>RECODE</a:t>
            </a:r>
            <a:r>
              <a:rPr lang="zh-CN" altLang="en-US" dirty="0"/>
              <a:t>振动监测系统</a:t>
            </a:r>
          </a:p>
        </p:txBody>
      </p:sp>
      <p:pic>
        <p:nvPicPr>
          <p:cNvPr id="7" name="图片 6">
            <a:extLst>
              <a:ext uri="{FF2B5EF4-FFF2-40B4-BE49-F238E27FC236}">
                <a16:creationId xmlns:a16="http://schemas.microsoft.com/office/drawing/2014/main" id="{CD1C970F-7325-441E-A6D7-0701999F47B2}"/>
              </a:ext>
            </a:extLst>
          </p:cNvPr>
          <p:cNvPicPr>
            <a:picLocks noChangeAspect="1"/>
          </p:cNvPicPr>
          <p:nvPr/>
        </p:nvPicPr>
        <p:blipFill>
          <a:blip r:embed="rId2"/>
          <a:stretch>
            <a:fillRect/>
          </a:stretch>
        </p:blipFill>
        <p:spPr>
          <a:xfrm>
            <a:off x="377308" y="659208"/>
            <a:ext cx="3656212" cy="3305015"/>
          </a:xfrm>
          <a:prstGeom prst="rect">
            <a:avLst/>
          </a:prstGeom>
        </p:spPr>
      </p:pic>
      <p:pic>
        <p:nvPicPr>
          <p:cNvPr id="8" name="图片 7">
            <a:extLst>
              <a:ext uri="{FF2B5EF4-FFF2-40B4-BE49-F238E27FC236}">
                <a16:creationId xmlns:a16="http://schemas.microsoft.com/office/drawing/2014/main" id="{FD0D157A-57B7-476F-9401-165CF2C2738E}"/>
              </a:ext>
            </a:extLst>
          </p:cNvPr>
          <p:cNvPicPr>
            <a:picLocks noChangeAspect="1"/>
          </p:cNvPicPr>
          <p:nvPr/>
        </p:nvPicPr>
        <p:blipFill rotWithShape="1">
          <a:blip r:embed="rId3"/>
          <a:srcRect l="6771" t="12416" r="15829" b="50519"/>
          <a:stretch/>
        </p:blipFill>
        <p:spPr>
          <a:xfrm>
            <a:off x="4480074" y="1040762"/>
            <a:ext cx="3429000" cy="2541906"/>
          </a:xfrm>
          <a:prstGeom prst="rect">
            <a:avLst/>
          </a:prstGeom>
        </p:spPr>
      </p:pic>
      <p:cxnSp>
        <p:nvCxnSpPr>
          <p:cNvPr id="10" name="直接连接符 9">
            <a:extLst>
              <a:ext uri="{FF2B5EF4-FFF2-40B4-BE49-F238E27FC236}">
                <a16:creationId xmlns:a16="http://schemas.microsoft.com/office/drawing/2014/main" id="{FC4E670D-C2FC-4658-8434-99120372E839}"/>
              </a:ext>
            </a:extLst>
          </p:cNvPr>
          <p:cNvCxnSpPr/>
          <p:nvPr/>
        </p:nvCxnSpPr>
        <p:spPr>
          <a:xfrm flipV="1">
            <a:off x="2861733" y="1293177"/>
            <a:ext cx="1879600" cy="14943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42C91FF-FFCA-4E08-A79B-09A0C414A006}"/>
              </a:ext>
            </a:extLst>
          </p:cNvPr>
          <p:cNvCxnSpPr>
            <a:cxnSpLocks/>
          </p:cNvCxnSpPr>
          <p:nvPr/>
        </p:nvCxnSpPr>
        <p:spPr>
          <a:xfrm>
            <a:off x="2861733" y="2867977"/>
            <a:ext cx="1955800" cy="757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9476071-A9DA-4FFB-9FA1-4B728D45031E}"/>
              </a:ext>
            </a:extLst>
          </p:cNvPr>
          <p:cNvSpPr txBox="1"/>
          <p:nvPr/>
        </p:nvSpPr>
        <p:spPr>
          <a:xfrm>
            <a:off x="8226086" y="777948"/>
            <a:ext cx="3813026" cy="3330335"/>
          </a:xfrm>
          <a:prstGeom prst="rect">
            <a:avLst/>
          </a:prstGeom>
          <a:noFill/>
        </p:spPr>
        <p:txBody>
          <a:bodyPr wrap="square">
            <a:spAutoFit/>
          </a:bodyPr>
          <a:lstStyle/>
          <a:p>
            <a:pPr>
              <a:lnSpc>
                <a:spcPct val="200000"/>
              </a:lnSpc>
            </a:pPr>
            <a:r>
              <a:rPr lang="en-US" altLang="zh-CN" dirty="0"/>
              <a:t>3</a:t>
            </a:r>
            <a:r>
              <a:rPr lang="zh-CN" altLang="en-US" dirty="0"/>
              <a:t>轴加速度</a:t>
            </a:r>
            <a:r>
              <a:rPr lang="en-US" altLang="zh-CN" dirty="0"/>
              <a:t>	0.0001 * g (m/s</a:t>
            </a:r>
            <a:r>
              <a:rPr lang="en-US" altLang="zh-CN" baseline="30000" dirty="0"/>
              <a:t>2</a:t>
            </a:r>
            <a:r>
              <a:rPr lang="en-US" altLang="zh-CN" dirty="0"/>
              <a:t>)</a:t>
            </a:r>
          </a:p>
          <a:p>
            <a:pPr>
              <a:lnSpc>
                <a:spcPct val="200000"/>
              </a:lnSpc>
            </a:pPr>
            <a:r>
              <a:rPr lang="en-US" altLang="zh-CN" dirty="0"/>
              <a:t>3</a:t>
            </a:r>
            <a:r>
              <a:rPr lang="zh-CN" altLang="en-US" dirty="0"/>
              <a:t>轴振动速度</a:t>
            </a:r>
            <a:r>
              <a:rPr lang="en-US" altLang="zh-CN" dirty="0"/>
              <a:t>	0.01 m/s</a:t>
            </a:r>
          </a:p>
          <a:p>
            <a:pPr>
              <a:lnSpc>
                <a:spcPct val="200000"/>
              </a:lnSpc>
            </a:pPr>
            <a:r>
              <a:rPr lang="en-US" altLang="zh-CN" dirty="0"/>
              <a:t>3</a:t>
            </a:r>
            <a:r>
              <a:rPr lang="zh-CN" altLang="en-US" dirty="0"/>
              <a:t>轴振动位移</a:t>
            </a:r>
            <a:r>
              <a:rPr lang="en-US" altLang="zh-CN" dirty="0"/>
              <a:t>	10μm</a:t>
            </a:r>
          </a:p>
          <a:p>
            <a:pPr>
              <a:lnSpc>
                <a:spcPct val="200000"/>
              </a:lnSpc>
            </a:pPr>
            <a:r>
              <a:rPr lang="en-US" altLang="zh-CN" dirty="0"/>
              <a:t>3</a:t>
            </a:r>
            <a:r>
              <a:rPr lang="zh-CN" altLang="en-US" dirty="0"/>
              <a:t>轴振动频率</a:t>
            </a:r>
            <a:r>
              <a:rPr lang="en-US" altLang="zh-CN" dirty="0"/>
              <a:t>	0.1Hz</a:t>
            </a:r>
          </a:p>
          <a:p>
            <a:pPr>
              <a:lnSpc>
                <a:spcPct val="200000"/>
              </a:lnSpc>
            </a:pPr>
            <a:r>
              <a:rPr lang="zh-CN" altLang="en-US" dirty="0"/>
              <a:t>温度</a:t>
            </a:r>
            <a:r>
              <a:rPr lang="en-US" altLang="zh-CN" dirty="0"/>
              <a:t>		0.01</a:t>
            </a:r>
            <a:r>
              <a:rPr lang="zh-CN" altLang="en-US" dirty="0"/>
              <a:t>℃</a:t>
            </a:r>
            <a:endParaRPr lang="en-US" altLang="zh-CN" dirty="0"/>
          </a:p>
          <a:p>
            <a:pPr>
              <a:lnSpc>
                <a:spcPct val="200000"/>
              </a:lnSpc>
            </a:pPr>
            <a:r>
              <a:rPr lang="zh-CN" altLang="en-US" dirty="0">
                <a:effectLst/>
              </a:rPr>
              <a:t>时间分辨率</a:t>
            </a:r>
            <a:r>
              <a:rPr lang="en-US" altLang="zh-CN" dirty="0">
                <a:effectLst/>
              </a:rPr>
              <a:t>	 0.01s</a:t>
            </a:r>
            <a:endParaRPr lang="en-US" altLang="zh-CN" dirty="0"/>
          </a:p>
        </p:txBody>
      </p:sp>
      <p:sp>
        <p:nvSpPr>
          <p:cNvPr id="15" name="文本框 14">
            <a:extLst>
              <a:ext uri="{FF2B5EF4-FFF2-40B4-BE49-F238E27FC236}">
                <a16:creationId xmlns:a16="http://schemas.microsoft.com/office/drawing/2014/main" id="{715C37FA-D73E-4E31-BFC6-4BB9FBC09056}"/>
              </a:ext>
            </a:extLst>
          </p:cNvPr>
          <p:cNvSpPr txBox="1"/>
          <p:nvPr/>
        </p:nvSpPr>
        <p:spPr>
          <a:xfrm>
            <a:off x="10109200" y="539543"/>
            <a:ext cx="873399" cy="369332"/>
          </a:xfrm>
          <a:prstGeom prst="rect">
            <a:avLst/>
          </a:prstGeom>
          <a:noFill/>
        </p:spPr>
        <p:txBody>
          <a:bodyPr wrap="square">
            <a:spAutoFit/>
          </a:bodyPr>
          <a:lstStyle/>
          <a:p>
            <a:pPr algn="l"/>
            <a:r>
              <a:rPr lang="zh-CN" altLang="en-US" b="0" dirty="0">
                <a:solidFill>
                  <a:srgbClr val="111111"/>
                </a:solidFill>
                <a:effectLst/>
                <a:latin typeface="Arial" panose="020B0604020202020204" pitchFamily="34" charset="0"/>
              </a:rPr>
              <a:t>分度值</a:t>
            </a:r>
          </a:p>
        </p:txBody>
      </p:sp>
      <p:sp>
        <p:nvSpPr>
          <p:cNvPr id="16" name="文本框 15">
            <a:extLst>
              <a:ext uri="{FF2B5EF4-FFF2-40B4-BE49-F238E27FC236}">
                <a16:creationId xmlns:a16="http://schemas.microsoft.com/office/drawing/2014/main" id="{2156F4DF-D27B-4C23-9573-E5E3E94119B4}"/>
              </a:ext>
            </a:extLst>
          </p:cNvPr>
          <p:cNvSpPr txBox="1"/>
          <p:nvPr/>
        </p:nvSpPr>
        <p:spPr>
          <a:xfrm>
            <a:off x="8226086" y="500189"/>
            <a:ext cx="1569660" cy="369332"/>
          </a:xfrm>
          <a:prstGeom prst="rect">
            <a:avLst/>
          </a:prstGeom>
          <a:noFill/>
        </p:spPr>
        <p:txBody>
          <a:bodyPr wrap="none" rtlCol="0">
            <a:spAutoFit/>
          </a:bodyPr>
          <a:lstStyle/>
          <a:p>
            <a:r>
              <a:rPr lang="zh-CN" altLang="en-US" dirty="0"/>
              <a:t>主要性能参数</a:t>
            </a:r>
          </a:p>
        </p:txBody>
      </p:sp>
      <p:sp>
        <p:nvSpPr>
          <p:cNvPr id="18" name="矩形 17">
            <a:extLst>
              <a:ext uri="{FF2B5EF4-FFF2-40B4-BE49-F238E27FC236}">
                <a16:creationId xmlns:a16="http://schemas.microsoft.com/office/drawing/2014/main" id="{74D019E9-CAF8-4F95-904D-B30B8EAE517E}"/>
              </a:ext>
            </a:extLst>
          </p:cNvPr>
          <p:cNvSpPr/>
          <p:nvPr/>
        </p:nvSpPr>
        <p:spPr>
          <a:xfrm>
            <a:off x="525780" y="4202628"/>
            <a:ext cx="10261600" cy="23873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2CB2FA0-8A2D-4CA9-9E72-9DA4ED74B3D8}"/>
              </a:ext>
            </a:extLst>
          </p:cNvPr>
          <p:cNvSpPr txBox="1"/>
          <p:nvPr/>
        </p:nvSpPr>
        <p:spPr>
          <a:xfrm>
            <a:off x="525780" y="4195761"/>
            <a:ext cx="1569660" cy="369332"/>
          </a:xfrm>
          <a:prstGeom prst="rect">
            <a:avLst/>
          </a:prstGeom>
          <a:noFill/>
          <a:ln w="12700">
            <a:solidFill>
              <a:schemeClr val="accent1">
                <a:shade val="50000"/>
              </a:schemeClr>
            </a:solidFill>
          </a:ln>
        </p:spPr>
        <p:txBody>
          <a:bodyPr wrap="none" rtlCol="0">
            <a:spAutoFit/>
          </a:bodyPr>
          <a:lstStyle/>
          <a:p>
            <a:r>
              <a:rPr lang="zh-CN" altLang="en-US" dirty="0"/>
              <a:t>集装箱内布置</a:t>
            </a:r>
          </a:p>
        </p:txBody>
      </p:sp>
      <p:sp>
        <p:nvSpPr>
          <p:cNvPr id="20" name="矩形 19">
            <a:extLst>
              <a:ext uri="{FF2B5EF4-FFF2-40B4-BE49-F238E27FC236}">
                <a16:creationId xmlns:a16="http://schemas.microsoft.com/office/drawing/2014/main" id="{3305699E-24AB-47BA-ADC6-924C748B5DE2}"/>
              </a:ext>
            </a:extLst>
          </p:cNvPr>
          <p:cNvSpPr/>
          <p:nvPr/>
        </p:nvSpPr>
        <p:spPr>
          <a:xfrm>
            <a:off x="2680074" y="4375656"/>
            <a:ext cx="180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RECODE</a:t>
            </a:r>
          </a:p>
          <a:p>
            <a:pPr algn="ctr"/>
            <a:r>
              <a:rPr lang="zh-CN" altLang="en-US" dirty="0"/>
              <a:t>电制冷探测器</a:t>
            </a:r>
          </a:p>
        </p:txBody>
      </p:sp>
      <p:sp>
        <p:nvSpPr>
          <p:cNvPr id="21" name="矩形 20">
            <a:extLst>
              <a:ext uri="{FF2B5EF4-FFF2-40B4-BE49-F238E27FC236}">
                <a16:creationId xmlns:a16="http://schemas.microsoft.com/office/drawing/2014/main" id="{B9F809AD-DB70-4449-A5B7-29A232016FE5}"/>
              </a:ext>
            </a:extLst>
          </p:cNvPr>
          <p:cNvSpPr/>
          <p:nvPr/>
        </p:nvSpPr>
        <p:spPr>
          <a:xfrm>
            <a:off x="7711928" y="4386042"/>
            <a:ext cx="180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RECODE</a:t>
            </a:r>
          </a:p>
          <a:p>
            <a:pPr algn="ctr"/>
            <a:r>
              <a:rPr lang="zh-CN" altLang="en-US" dirty="0"/>
              <a:t>液氮制冷探测器</a:t>
            </a:r>
          </a:p>
        </p:txBody>
      </p:sp>
      <p:sp>
        <p:nvSpPr>
          <p:cNvPr id="22" name="文本框 21">
            <a:extLst>
              <a:ext uri="{FF2B5EF4-FFF2-40B4-BE49-F238E27FC236}">
                <a16:creationId xmlns:a16="http://schemas.microsoft.com/office/drawing/2014/main" id="{C7115F53-0970-4EDD-A33A-1047ADC024E7}"/>
              </a:ext>
            </a:extLst>
          </p:cNvPr>
          <p:cNvSpPr txBox="1"/>
          <p:nvPr/>
        </p:nvSpPr>
        <p:spPr>
          <a:xfrm>
            <a:off x="2681767" y="3843529"/>
            <a:ext cx="646331" cy="369332"/>
          </a:xfrm>
          <a:prstGeom prst="rect">
            <a:avLst/>
          </a:prstGeom>
          <a:noFill/>
        </p:spPr>
        <p:txBody>
          <a:bodyPr wrap="none" rtlCol="0">
            <a:spAutoFit/>
          </a:bodyPr>
          <a:lstStyle/>
          <a:p>
            <a:r>
              <a:rPr lang="zh-CN" altLang="en-US" dirty="0"/>
              <a:t>窗口</a:t>
            </a:r>
          </a:p>
        </p:txBody>
      </p:sp>
      <p:sp>
        <p:nvSpPr>
          <p:cNvPr id="23" name="文本框 22">
            <a:extLst>
              <a:ext uri="{FF2B5EF4-FFF2-40B4-BE49-F238E27FC236}">
                <a16:creationId xmlns:a16="http://schemas.microsoft.com/office/drawing/2014/main" id="{59922FF3-BBC0-4D3F-95A3-437E1D5DE8C9}"/>
              </a:ext>
            </a:extLst>
          </p:cNvPr>
          <p:cNvSpPr txBox="1"/>
          <p:nvPr/>
        </p:nvSpPr>
        <p:spPr>
          <a:xfrm>
            <a:off x="7711928" y="3878914"/>
            <a:ext cx="646331" cy="369332"/>
          </a:xfrm>
          <a:prstGeom prst="rect">
            <a:avLst/>
          </a:prstGeom>
          <a:noFill/>
        </p:spPr>
        <p:txBody>
          <a:bodyPr wrap="none" rtlCol="0">
            <a:spAutoFit/>
          </a:bodyPr>
          <a:lstStyle/>
          <a:p>
            <a:r>
              <a:rPr lang="zh-CN" altLang="en-US" dirty="0"/>
              <a:t>窗口</a:t>
            </a:r>
          </a:p>
        </p:txBody>
      </p:sp>
      <p:sp>
        <p:nvSpPr>
          <p:cNvPr id="24" name="文本框 23">
            <a:extLst>
              <a:ext uri="{FF2B5EF4-FFF2-40B4-BE49-F238E27FC236}">
                <a16:creationId xmlns:a16="http://schemas.microsoft.com/office/drawing/2014/main" id="{6DA3DCA0-0CF8-4084-AC55-AE906B209BCC}"/>
              </a:ext>
            </a:extLst>
          </p:cNvPr>
          <p:cNvSpPr txBox="1"/>
          <p:nvPr/>
        </p:nvSpPr>
        <p:spPr>
          <a:xfrm rot="16200000">
            <a:off x="10103241" y="4501156"/>
            <a:ext cx="877163" cy="369332"/>
          </a:xfrm>
          <a:prstGeom prst="rect">
            <a:avLst/>
          </a:prstGeom>
          <a:noFill/>
        </p:spPr>
        <p:txBody>
          <a:bodyPr wrap="none" rtlCol="0">
            <a:spAutoFit/>
          </a:bodyPr>
          <a:lstStyle/>
          <a:p>
            <a:r>
              <a:rPr lang="zh-CN" altLang="en-US" dirty="0"/>
              <a:t>排风扇</a:t>
            </a:r>
          </a:p>
        </p:txBody>
      </p:sp>
      <p:sp>
        <p:nvSpPr>
          <p:cNvPr id="25" name="文本框 24">
            <a:extLst>
              <a:ext uri="{FF2B5EF4-FFF2-40B4-BE49-F238E27FC236}">
                <a16:creationId xmlns:a16="http://schemas.microsoft.com/office/drawing/2014/main" id="{49B3C2CF-513E-4E6E-BED3-7570A626254A}"/>
              </a:ext>
            </a:extLst>
          </p:cNvPr>
          <p:cNvSpPr txBox="1"/>
          <p:nvPr/>
        </p:nvSpPr>
        <p:spPr>
          <a:xfrm>
            <a:off x="9918574" y="6214181"/>
            <a:ext cx="877163" cy="369332"/>
          </a:xfrm>
          <a:prstGeom prst="rect">
            <a:avLst/>
          </a:prstGeom>
          <a:noFill/>
        </p:spPr>
        <p:txBody>
          <a:bodyPr wrap="none" rtlCol="0">
            <a:spAutoFit/>
          </a:bodyPr>
          <a:lstStyle/>
          <a:p>
            <a:r>
              <a:rPr lang="zh-CN" altLang="en-US" dirty="0"/>
              <a:t>除湿机</a:t>
            </a:r>
          </a:p>
        </p:txBody>
      </p:sp>
      <p:sp>
        <p:nvSpPr>
          <p:cNvPr id="26" name="文本框 25">
            <a:extLst>
              <a:ext uri="{FF2B5EF4-FFF2-40B4-BE49-F238E27FC236}">
                <a16:creationId xmlns:a16="http://schemas.microsoft.com/office/drawing/2014/main" id="{D973C159-9A3F-4342-BCAF-20A652BC602B}"/>
              </a:ext>
            </a:extLst>
          </p:cNvPr>
          <p:cNvSpPr txBox="1"/>
          <p:nvPr/>
        </p:nvSpPr>
        <p:spPr>
          <a:xfrm>
            <a:off x="5048849" y="6214181"/>
            <a:ext cx="2094301" cy="369332"/>
          </a:xfrm>
          <a:prstGeom prst="rect">
            <a:avLst/>
          </a:prstGeom>
          <a:noFill/>
        </p:spPr>
        <p:txBody>
          <a:bodyPr wrap="square" rtlCol="0">
            <a:spAutoFit/>
          </a:bodyPr>
          <a:lstStyle/>
          <a:p>
            <a:r>
              <a:rPr lang="zh-CN" altLang="en-US" dirty="0"/>
              <a:t>大门（外面为马路）</a:t>
            </a:r>
          </a:p>
        </p:txBody>
      </p:sp>
      <p:sp>
        <p:nvSpPr>
          <p:cNvPr id="27" name="文本框 26">
            <a:extLst>
              <a:ext uri="{FF2B5EF4-FFF2-40B4-BE49-F238E27FC236}">
                <a16:creationId xmlns:a16="http://schemas.microsoft.com/office/drawing/2014/main" id="{2C7509A1-1FCF-4FA3-9D73-A440FE59E9BD}"/>
              </a:ext>
            </a:extLst>
          </p:cNvPr>
          <p:cNvSpPr txBox="1"/>
          <p:nvPr/>
        </p:nvSpPr>
        <p:spPr>
          <a:xfrm>
            <a:off x="525780" y="4755072"/>
            <a:ext cx="698500" cy="369332"/>
          </a:xfrm>
          <a:prstGeom prst="rect">
            <a:avLst/>
          </a:prstGeom>
          <a:noFill/>
          <a:ln>
            <a:solidFill>
              <a:schemeClr val="accent1">
                <a:shade val="50000"/>
              </a:schemeClr>
            </a:solidFill>
          </a:ln>
        </p:spPr>
        <p:txBody>
          <a:bodyPr wrap="square" rtlCol="0">
            <a:spAutoFit/>
          </a:bodyPr>
          <a:lstStyle/>
          <a:p>
            <a:r>
              <a:rPr lang="zh-CN" altLang="en-US" dirty="0"/>
              <a:t>空调</a:t>
            </a:r>
          </a:p>
        </p:txBody>
      </p:sp>
      <p:sp>
        <p:nvSpPr>
          <p:cNvPr id="28" name="文本框 27">
            <a:extLst>
              <a:ext uri="{FF2B5EF4-FFF2-40B4-BE49-F238E27FC236}">
                <a16:creationId xmlns:a16="http://schemas.microsoft.com/office/drawing/2014/main" id="{D64EB469-A02D-411B-8445-9960579E8B12}"/>
              </a:ext>
            </a:extLst>
          </p:cNvPr>
          <p:cNvSpPr txBox="1"/>
          <p:nvPr/>
        </p:nvSpPr>
        <p:spPr>
          <a:xfrm>
            <a:off x="1238437" y="4755072"/>
            <a:ext cx="698500" cy="369332"/>
          </a:xfrm>
          <a:prstGeom prst="rect">
            <a:avLst/>
          </a:prstGeom>
          <a:noFill/>
          <a:ln>
            <a:solidFill>
              <a:schemeClr val="accent1">
                <a:shade val="50000"/>
              </a:schemeClr>
            </a:solidFill>
          </a:ln>
        </p:spPr>
        <p:txBody>
          <a:bodyPr wrap="square" rtlCol="0">
            <a:spAutoFit/>
          </a:bodyPr>
          <a:lstStyle/>
          <a:p>
            <a:r>
              <a:rPr lang="zh-CN" altLang="en-US" dirty="0"/>
              <a:t>机柜</a:t>
            </a:r>
          </a:p>
        </p:txBody>
      </p:sp>
      <p:sp>
        <p:nvSpPr>
          <p:cNvPr id="29" name="文本框 28">
            <a:extLst>
              <a:ext uri="{FF2B5EF4-FFF2-40B4-BE49-F238E27FC236}">
                <a16:creationId xmlns:a16="http://schemas.microsoft.com/office/drawing/2014/main" id="{E6CA31E2-62C7-4ECA-9043-7843A6EC47DA}"/>
              </a:ext>
            </a:extLst>
          </p:cNvPr>
          <p:cNvSpPr txBox="1"/>
          <p:nvPr/>
        </p:nvSpPr>
        <p:spPr>
          <a:xfrm>
            <a:off x="596790" y="6169580"/>
            <a:ext cx="1427639" cy="369332"/>
          </a:xfrm>
          <a:prstGeom prst="rect">
            <a:avLst/>
          </a:prstGeom>
          <a:noFill/>
          <a:ln>
            <a:solidFill>
              <a:schemeClr val="accent1">
                <a:shade val="50000"/>
              </a:schemeClr>
            </a:solidFill>
          </a:ln>
        </p:spPr>
        <p:txBody>
          <a:bodyPr wrap="square" rtlCol="0">
            <a:spAutoFit/>
          </a:bodyPr>
          <a:lstStyle/>
          <a:p>
            <a:r>
              <a:rPr lang="zh-CN" altLang="en-US" dirty="0"/>
              <a:t>氮气发生器</a:t>
            </a:r>
          </a:p>
        </p:txBody>
      </p:sp>
      <p:pic>
        <p:nvPicPr>
          <p:cNvPr id="30" name="图片 29">
            <a:extLst>
              <a:ext uri="{FF2B5EF4-FFF2-40B4-BE49-F238E27FC236}">
                <a16:creationId xmlns:a16="http://schemas.microsoft.com/office/drawing/2014/main" id="{2D0BAFDC-DC7A-4653-8D74-6845C500D0FD}"/>
              </a:ext>
            </a:extLst>
          </p:cNvPr>
          <p:cNvPicPr>
            <a:picLocks noChangeAspect="1"/>
          </p:cNvPicPr>
          <p:nvPr/>
        </p:nvPicPr>
        <p:blipFill rotWithShape="1">
          <a:blip r:embed="rId3"/>
          <a:srcRect l="17953" t="20055" r="53394" b="50518"/>
          <a:stretch/>
        </p:blipFill>
        <p:spPr>
          <a:xfrm rot="5400000">
            <a:off x="2389647" y="4334863"/>
            <a:ext cx="177801" cy="282659"/>
          </a:xfrm>
          <a:prstGeom prst="rect">
            <a:avLst/>
          </a:prstGeom>
        </p:spPr>
      </p:pic>
      <p:pic>
        <p:nvPicPr>
          <p:cNvPr id="31" name="图片 30">
            <a:extLst>
              <a:ext uri="{FF2B5EF4-FFF2-40B4-BE49-F238E27FC236}">
                <a16:creationId xmlns:a16="http://schemas.microsoft.com/office/drawing/2014/main" id="{6026A30E-E203-4D87-8D38-1EEDC14E983F}"/>
              </a:ext>
            </a:extLst>
          </p:cNvPr>
          <p:cNvPicPr>
            <a:picLocks noChangeAspect="1"/>
          </p:cNvPicPr>
          <p:nvPr/>
        </p:nvPicPr>
        <p:blipFill rotWithShape="1">
          <a:blip r:embed="rId3"/>
          <a:srcRect l="17953" t="20055" r="53394" b="50518"/>
          <a:stretch/>
        </p:blipFill>
        <p:spPr>
          <a:xfrm rot="5400000">
            <a:off x="2389647" y="5939350"/>
            <a:ext cx="177801" cy="282659"/>
          </a:xfrm>
          <a:prstGeom prst="rect">
            <a:avLst/>
          </a:prstGeom>
        </p:spPr>
      </p:pic>
      <p:pic>
        <p:nvPicPr>
          <p:cNvPr id="32" name="图片 31">
            <a:extLst>
              <a:ext uri="{FF2B5EF4-FFF2-40B4-BE49-F238E27FC236}">
                <a16:creationId xmlns:a16="http://schemas.microsoft.com/office/drawing/2014/main" id="{8348821D-BF17-4A87-B8A8-AFA2378EF141}"/>
              </a:ext>
            </a:extLst>
          </p:cNvPr>
          <p:cNvPicPr>
            <a:picLocks noChangeAspect="1"/>
          </p:cNvPicPr>
          <p:nvPr/>
        </p:nvPicPr>
        <p:blipFill rotWithShape="1">
          <a:blip r:embed="rId3"/>
          <a:srcRect l="17953" t="20055" r="53394" b="50518"/>
          <a:stretch/>
        </p:blipFill>
        <p:spPr>
          <a:xfrm rot="16200000">
            <a:off x="4592700" y="4323227"/>
            <a:ext cx="177801" cy="282659"/>
          </a:xfrm>
          <a:prstGeom prst="rect">
            <a:avLst/>
          </a:prstGeom>
        </p:spPr>
      </p:pic>
      <p:pic>
        <p:nvPicPr>
          <p:cNvPr id="33" name="图片 32">
            <a:extLst>
              <a:ext uri="{FF2B5EF4-FFF2-40B4-BE49-F238E27FC236}">
                <a16:creationId xmlns:a16="http://schemas.microsoft.com/office/drawing/2014/main" id="{BA368743-457F-447B-8B1E-48294440AEF9}"/>
              </a:ext>
            </a:extLst>
          </p:cNvPr>
          <p:cNvPicPr>
            <a:picLocks noChangeAspect="1"/>
          </p:cNvPicPr>
          <p:nvPr/>
        </p:nvPicPr>
        <p:blipFill rotWithShape="1">
          <a:blip r:embed="rId3"/>
          <a:srcRect l="17953" t="20055" r="53394" b="50518"/>
          <a:stretch/>
        </p:blipFill>
        <p:spPr>
          <a:xfrm rot="16200000">
            <a:off x="4587303" y="5939349"/>
            <a:ext cx="177801" cy="282659"/>
          </a:xfrm>
          <a:prstGeom prst="rect">
            <a:avLst/>
          </a:prstGeom>
        </p:spPr>
      </p:pic>
      <p:pic>
        <p:nvPicPr>
          <p:cNvPr id="34" name="图片 33">
            <a:extLst>
              <a:ext uri="{FF2B5EF4-FFF2-40B4-BE49-F238E27FC236}">
                <a16:creationId xmlns:a16="http://schemas.microsoft.com/office/drawing/2014/main" id="{6DDCB15C-C61D-48E9-B0C1-3A48F89B43AD}"/>
              </a:ext>
            </a:extLst>
          </p:cNvPr>
          <p:cNvPicPr>
            <a:picLocks noChangeAspect="1"/>
          </p:cNvPicPr>
          <p:nvPr/>
        </p:nvPicPr>
        <p:blipFill rotWithShape="1">
          <a:blip r:embed="rId3"/>
          <a:srcRect l="17953" t="20055" r="53394" b="50518"/>
          <a:stretch/>
        </p:blipFill>
        <p:spPr>
          <a:xfrm rot="5400000">
            <a:off x="2389646" y="5161708"/>
            <a:ext cx="177801" cy="282659"/>
          </a:xfrm>
          <a:prstGeom prst="rect">
            <a:avLst/>
          </a:prstGeom>
        </p:spPr>
      </p:pic>
      <p:sp>
        <p:nvSpPr>
          <p:cNvPr id="35" name="文本框 34">
            <a:extLst>
              <a:ext uri="{FF2B5EF4-FFF2-40B4-BE49-F238E27FC236}">
                <a16:creationId xmlns:a16="http://schemas.microsoft.com/office/drawing/2014/main" id="{5632D9AC-3723-4F97-9476-A756302D0FE1}"/>
              </a:ext>
            </a:extLst>
          </p:cNvPr>
          <p:cNvSpPr txBox="1"/>
          <p:nvPr/>
        </p:nvSpPr>
        <p:spPr>
          <a:xfrm>
            <a:off x="2195139" y="4578742"/>
            <a:ext cx="543739" cy="369332"/>
          </a:xfrm>
          <a:prstGeom prst="rect">
            <a:avLst/>
          </a:prstGeom>
          <a:noFill/>
        </p:spPr>
        <p:txBody>
          <a:bodyPr wrap="none" rtlCol="0">
            <a:spAutoFit/>
          </a:bodyPr>
          <a:lstStyle/>
          <a:p>
            <a:r>
              <a:rPr lang="en-US" altLang="zh-CN" dirty="0"/>
              <a:t>1</a:t>
            </a:r>
            <a:r>
              <a:rPr lang="zh-CN" altLang="en-US" dirty="0"/>
              <a:t>号</a:t>
            </a:r>
          </a:p>
        </p:txBody>
      </p:sp>
      <p:sp>
        <p:nvSpPr>
          <p:cNvPr id="36" name="文本框 35">
            <a:extLst>
              <a:ext uri="{FF2B5EF4-FFF2-40B4-BE49-F238E27FC236}">
                <a16:creationId xmlns:a16="http://schemas.microsoft.com/office/drawing/2014/main" id="{16602454-B79A-465F-B3B3-BF79824119F1}"/>
              </a:ext>
            </a:extLst>
          </p:cNvPr>
          <p:cNvSpPr txBox="1"/>
          <p:nvPr/>
        </p:nvSpPr>
        <p:spPr>
          <a:xfrm>
            <a:off x="2195139" y="5375607"/>
            <a:ext cx="543739" cy="369332"/>
          </a:xfrm>
          <a:prstGeom prst="rect">
            <a:avLst/>
          </a:prstGeom>
          <a:noFill/>
        </p:spPr>
        <p:txBody>
          <a:bodyPr wrap="none" rtlCol="0">
            <a:spAutoFit/>
          </a:bodyPr>
          <a:lstStyle/>
          <a:p>
            <a:r>
              <a:rPr lang="en-US" altLang="zh-CN" dirty="0"/>
              <a:t>2</a:t>
            </a:r>
            <a:r>
              <a:rPr lang="zh-CN" altLang="en-US" dirty="0"/>
              <a:t>号</a:t>
            </a:r>
          </a:p>
        </p:txBody>
      </p:sp>
      <p:sp>
        <p:nvSpPr>
          <p:cNvPr id="37" name="文本框 36">
            <a:extLst>
              <a:ext uri="{FF2B5EF4-FFF2-40B4-BE49-F238E27FC236}">
                <a16:creationId xmlns:a16="http://schemas.microsoft.com/office/drawing/2014/main" id="{E9FB4B00-800D-4576-B3DE-AFABF639BBC6}"/>
              </a:ext>
            </a:extLst>
          </p:cNvPr>
          <p:cNvSpPr txBox="1"/>
          <p:nvPr/>
        </p:nvSpPr>
        <p:spPr>
          <a:xfrm>
            <a:off x="2198516" y="6182523"/>
            <a:ext cx="543739" cy="369332"/>
          </a:xfrm>
          <a:prstGeom prst="rect">
            <a:avLst/>
          </a:prstGeom>
          <a:noFill/>
        </p:spPr>
        <p:txBody>
          <a:bodyPr wrap="none" rtlCol="0">
            <a:spAutoFit/>
          </a:bodyPr>
          <a:lstStyle/>
          <a:p>
            <a:r>
              <a:rPr lang="en-US" altLang="zh-CN" dirty="0"/>
              <a:t>3</a:t>
            </a:r>
            <a:r>
              <a:rPr lang="zh-CN" altLang="en-US" dirty="0"/>
              <a:t>号</a:t>
            </a:r>
          </a:p>
        </p:txBody>
      </p:sp>
      <p:sp>
        <p:nvSpPr>
          <p:cNvPr id="38" name="文本框 37">
            <a:extLst>
              <a:ext uri="{FF2B5EF4-FFF2-40B4-BE49-F238E27FC236}">
                <a16:creationId xmlns:a16="http://schemas.microsoft.com/office/drawing/2014/main" id="{DB25E30A-8655-44BF-9AE3-1837FF939891}"/>
              </a:ext>
            </a:extLst>
          </p:cNvPr>
          <p:cNvSpPr txBox="1"/>
          <p:nvPr/>
        </p:nvSpPr>
        <p:spPr>
          <a:xfrm>
            <a:off x="4480073" y="4575958"/>
            <a:ext cx="543739" cy="369332"/>
          </a:xfrm>
          <a:prstGeom prst="rect">
            <a:avLst/>
          </a:prstGeom>
          <a:noFill/>
        </p:spPr>
        <p:txBody>
          <a:bodyPr wrap="none" rtlCol="0">
            <a:spAutoFit/>
          </a:bodyPr>
          <a:lstStyle/>
          <a:p>
            <a:r>
              <a:rPr lang="en-US" altLang="zh-CN" dirty="0"/>
              <a:t>4</a:t>
            </a:r>
            <a:r>
              <a:rPr lang="zh-CN" altLang="en-US" dirty="0"/>
              <a:t>号</a:t>
            </a:r>
          </a:p>
        </p:txBody>
      </p:sp>
      <p:sp>
        <p:nvSpPr>
          <p:cNvPr id="39" name="文本框 38">
            <a:extLst>
              <a:ext uri="{FF2B5EF4-FFF2-40B4-BE49-F238E27FC236}">
                <a16:creationId xmlns:a16="http://schemas.microsoft.com/office/drawing/2014/main" id="{12A9787B-8BAA-45C9-8EA0-3C3580F42B51}"/>
              </a:ext>
            </a:extLst>
          </p:cNvPr>
          <p:cNvSpPr txBox="1"/>
          <p:nvPr/>
        </p:nvSpPr>
        <p:spPr>
          <a:xfrm>
            <a:off x="4480072" y="5612582"/>
            <a:ext cx="543739" cy="369332"/>
          </a:xfrm>
          <a:prstGeom prst="rect">
            <a:avLst/>
          </a:prstGeom>
          <a:noFill/>
        </p:spPr>
        <p:txBody>
          <a:bodyPr wrap="none" rtlCol="0">
            <a:spAutoFit/>
          </a:bodyPr>
          <a:lstStyle/>
          <a:p>
            <a:r>
              <a:rPr lang="en-US" altLang="zh-CN" dirty="0"/>
              <a:t>5</a:t>
            </a:r>
            <a:r>
              <a:rPr lang="zh-CN" altLang="en-US" dirty="0"/>
              <a:t>号</a:t>
            </a:r>
          </a:p>
        </p:txBody>
      </p:sp>
      <p:sp>
        <p:nvSpPr>
          <p:cNvPr id="40" name="文本框 39">
            <a:extLst>
              <a:ext uri="{FF2B5EF4-FFF2-40B4-BE49-F238E27FC236}">
                <a16:creationId xmlns:a16="http://schemas.microsoft.com/office/drawing/2014/main" id="{F35A6461-1BAE-4231-9723-455E2ED22437}"/>
              </a:ext>
            </a:extLst>
          </p:cNvPr>
          <p:cNvSpPr txBox="1"/>
          <p:nvPr/>
        </p:nvSpPr>
        <p:spPr>
          <a:xfrm>
            <a:off x="6752112" y="4394891"/>
            <a:ext cx="698500" cy="369332"/>
          </a:xfrm>
          <a:prstGeom prst="rect">
            <a:avLst/>
          </a:prstGeom>
          <a:noFill/>
          <a:ln>
            <a:solidFill>
              <a:schemeClr val="accent1">
                <a:shade val="50000"/>
              </a:schemeClr>
            </a:solidFill>
          </a:ln>
        </p:spPr>
        <p:txBody>
          <a:bodyPr wrap="square" rtlCol="0">
            <a:spAutoFit/>
          </a:bodyPr>
          <a:lstStyle/>
          <a:p>
            <a:r>
              <a:rPr lang="zh-CN" altLang="en-US" dirty="0"/>
              <a:t>机柜</a:t>
            </a:r>
          </a:p>
        </p:txBody>
      </p:sp>
    </p:spTree>
    <p:extLst>
      <p:ext uri="{BB962C8B-B14F-4D97-AF65-F5344CB8AC3E}">
        <p14:creationId xmlns:p14="http://schemas.microsoft.com/office/powerpoint/2010/main" val="3788823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id="{93FC2945-CCCE-4618-9016-6C6CEB0A51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 y="704198"/>
            <a:ext cx="12131040" cy="6327093"/>
          </a:xfrm>
          <a:prstGeom prst="rect">
            <a:avLst/>
          </a:prstGeom>
        </p:spPr>
      </p:pic>
      <p:sp>
        <p:nvSpPr>
          <p:cNvPr id="2" name="灯片编号占位符 1">
            <a:extLst>
              <a:ext uri="{FF2B5EF4-FFF2-40B4-BE49-F238E27FC236}">
                <a16:creationId xmlns:a16="http://schemas.microsoft.com/office/drawing/2014/main" id="{3DD7760F-95AC-41A4-A3D9-86C220CE06C5}"/>
              </a:ext>
            </a:extLst>
          </p:cNvPr>
          <p:cNvSpPr>
            <a:spLocks noGrp="1"/>
          </p:cNvSpPr>
          <p:nvPr>
            <p:ph type="sldNum" sz="quarter" idx="12"/>
          </p:nvPr>
        </p:nvSpPr>
        <p:spPr/>
        <p:txBody>
          <a:bodyPr/>
          <a:lstStyle/>
          <a:p>
            <a:fld id="{D459CD81-B205-4F3B-A9C6-9967267E909A}" type="slidenum">
              <a:rPr lang="zh-CN" altLang="en-US" smtClean="0"/>
              <a:t>14</a:t>
            </a:fld>
            <a:endParaRPr lang="zh-CN" altLang="en-US"/>
          </a:p>
        </p:txBody>
      </p:sp>
      <p:sp>
        <p:nvSpPr>
          <p:cNvPr id="3" name="标题 2">
            <a:extLst>
              <a:ext uri="{FF2B5EF4-FFF2-40B4-BE49-F238E27FC236}">
                <a16:creationId xmlns:a16="http://schemas.microsoft.com/office/drawing/2014/main" id="{80F7FB56-972B-4830-B72B-AE718210CBC9}"/>
              </a:ext>
            </a:extLst>
          </p:cNvPr>
          <p:cNvSpPr>
            <a:spLocks noGrp="1"/>
          </p:cNvSpPr>
          <p:nvPr>
            <p:ph type="title"/>
          </p:nvPr>
        </p:nvSpPr>
        <p:spPr/>
        <p:txBody>
          <a:bodyPr/>
          <a:lstStyle/>
          <a:p>
            <a:r>
              <a:rPr lang="zh-CN" altLang="en-US" dirty="0"/>
              <a:t>采集数据</a:t>
            </a:r>
          </a:p>
        </p:txBody>
      </p:sp>
      <p:sp>
        <p:nvSpPr>
          <p:cNvPr id="5" name="文本框 4">
            <a:extLst>
              <a:ext uri="{FF2B5EF4-FFF2-40B4-BE49-F238E27FC236}">
                <a16:creationId xmlns:a16="http://schemas.microsoft.com/office/drawing/2014/main" id="{573FA8D1-781D-462D-B387-47738259DF2C}"/>
              </a:ext>
            </a:extLst>
          </p:cNvPr>
          <p:cNvSpPr txBox="1"/>
          <p:nvPr/>
        </p:nvSpPr>
        <p:spPr>
          <a:xfrm>
            <a:off x="11064768" y="6504860"/>
            <a:ext cx="1127232" cy="369332"/>
          </a:xfrm>
          <a:prstGeom prst="rect">
            <a:avLst/>
          </a:prstGeom>
          <a:noFill/>
        </p:spPr>
        <p:txBody>
          <a:bodyPr wrap="none" rtlCol="0">
            <a:spAutoFit/>
          </a:bodyPr>
          <a:lstStyle/>
          <a:p>
            <a:r>
              <a:rPr lang="en-US" altLang="zh-CN" dirty="0"/>
              <a:t>5.28-6.10</a:t>
            </a:r>
            <a:endParaRPr lang="zh-CN" altLang="en-US" dirty="0"/>
          </a:p>
        </p:txBody>
      </p:sp>
      <p:sp>
        <p:nvSpPr>
          <p:cNvPr id="6" name="文本框 5">
            <a:extLst>
              <a:ext uri="{FF2B5EF4-FFF2-40B4-BE49-F238E27FC236}">
                <a16:creationId xmlns:a16="http://schemas.microsoft.com/office/drawing/2014/main" id="{AA59037F-EDF2-459C-831D-9CE447AA3267}"/>
              </a:ext>
            </a:extLst>
          </p:cNvPr>
          <p:cNvSpPr txBox="1"/>
          <p:nvPr/>
        </p:nvSpPr>
        <p:spPr>
          <a:xfrm>
            <a:off x="0" y="519532"/>
            <a:ext cx="95885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温度</a:t>
            </a:r>
          </a:p>
        </p:txBody>
      </p:sp>
    </p:spTree>
    <p:extLst>
      <p:ext uri="{BB962C8B-B14F-4D97-AF65-F5344CB8AC3E}">
        <p14:creationId xmlns:p14="http://schemas.microsoft.com/office/powerpoint/2010/main" val="1418485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a:extLst>
              <a:ext uri="{FF2B5EF4-FFF2-40B4-BE49-F238E27FC236}">
                <a16:creationId xmlns:a16="http://schemas.microsoft.com/office/drawing/2014/main" id="{12F27B4E-610A-4317-A0A4-52D1603639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030" y="778390"/>
            <a:ext cx="12078970" cy="6299935"/>
          </a:xfrm>
          <a:prstGeom prst="rect">
            <a:avLst/>
          </a:prstGeom>
        </p:spPr>
      </p:pic>
      <p:sp>
        <p:nvSpPr>
          <p:cNvPr id="2" name="灯片编号占位符 1">
            <a:extLst>
              <a:ext uri="{FF2B5EF4-FFF2-40B4-BE49-F238E27FC236}">
                <a16:creationId xmlns:a16="http://schemas.microsoft.com/office/drawing/2014/main" id="{3DD7760F-95AC-41A4-A3D9-86C220CE06C5}"/>
              </a:ext>
            </a:extLst>
          </p:cNvPr>
          <p:cNvSpPr>
            <a:spLocks noGrp="1"/>
          </p:cNvSpPr>
          <p:nvPr>
            <p:ph type="sldNum" sz="quarter" idx="12"/>
          </p:nvPr>
        </p:nvSpPr>
        <p:spPr/>
        <p:txBody>
          <a:bodyPr/>
          <a:lstStyle/>
          <a:p>
            <a:fld id="{D459CD81-B205-4F3B-A9C6-9967267E909A}" type="slidenum">
              <a:rPr lang="zh-CN" altLang="en-US" smtClean="0"/>
              <a:t>15</a:t>
            </a:fld>
            <a:endParaRPr lang="zh-CN" altLang="en-US"/>
          </a:p>
        </p:txBody>
      </p:sp>
      <p:sp>
        <p:nvSpPr>
          <p:cNvPr id="3" name="标题 2">
            <a:extLst>
              <a:ext uri="{FF2B5EF4-FFF2-40B4-BE49-F238E27FC236}">
                <a16:creationId xmlns:a16="http://schemas.microsoft.com/office/drawing/2014/main" id="{80F7FB56-972B-4830-B72B-AE718210CBC9}"/>
              </a:ext>
            </a:extLst>
          </p:cNvPr>
          <p:cNvSpPr>
            <a:spLocks noGrp="1"/>
          </p:cNvSpPr>
          <p:nvPr>
            <p:ph type="title"/>
          </p:nvPr>
        </p:nvSpPr>
        <p:spPr/>
        <p:txBody>
          <a:bodyPr/>
          <a:lstStyle/>
          <a:p>
            <a:r>
              <a:rPr lang="zh-CN" altLang="en-US" dirty="0"/>
              <a:t>采集数据</a:t>
            </a:r>
          </a:p>
        </p:txBody>
      </p:sp>
      <p:sp>
        <p:nvSpPr>
          <p:cNvPr id="5" name="文本框 4">
            <a:extLst>
              <a:ext uri="{FF2B5EF4-FFF2-40B4-BE49-F238E27FC236}">
                <a16:creationId xmlns:a16="http://schemas.microsoft.com/office/drawing/2014/main" id="{573FA8D1-781D-462D-B387-47738259DF2C}"/>
              </a:ext>
            </a:extLst>
          </p:cNvPr>
          <p:cNvSpPr txBox="1"/>
          <p:nvPr/>
        </p:nvSpPr>
        <p:spPr>
          <a:xfrm>
            <a:off x="11064768" y="6504860"/>
            <a:ext cx="1127232" cy="369332"/>
          </a:xfrm>
          <a:prstGeom prst="rect">
            <a:avLst/>
          </a:prstGeom>
          <a:noFill/>
        </p:spPr>
        <p:txBody>
          <a:bodyPr wrap="none" rtlCol="0">
            <a:spAutoFit/>
          </a:bodyPr>
          <a:lstStyle/>
          <a:p>
            <a:r>
              <a:rPr lang="en-US" altLang="zh-CN" dirty="0"/>
              <a:t>5.28-6.10</a:t>
            </a:r>
            <a:endParaRPr lang="zh-CN" altLang="en-US" dirty="0"/>
          </a:p>
        </p:txBody>
      </p:sp>
      <p:sp>
        <p:nvSpPr>
          <p:cNvPr id="6" name="文本框 5">
            <a:extLst>
              <a:ext uri="{FF2B5EF4-FFF2-40B4-BE49-F238E27FC236}">
                <a16:creationId xmlns:a16="http://schemas.microsoft.com/office/drawing/2014/main" id="{AA59037F-EDF2-459C-831D-9CE447AA3267}"/>
              </a:ext>
            </a:extLst>
          </p:cNvPr>
          <p:cNvSpPr txBox="1"/>
          <p:nvPr/>
        </p:nvSpPr>
        <p:spPr>
          <a:xfrm>
            <a:off x="0" y="519532"/>
            <a:ext cx="170688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温度</a:t>
            </a:r>
            <a:r>
              <a:rPr lang="en-US" altLang="zh-CN" dirty="0"/>
              <a:t>+</a:t>
            </a:r>
            <a:r>
              <a:rPr lang="zh-CN" altLang="en-US" dirty="0"/>
              <a:t>功率</a:t>
            </a:r>
          </a:p>
        </p:txBody>
      </p:sp>
      <p:sp>
        <p:nvSpPr>
          <p:cNvPr id="11" name="文本框 10">
            <a:extLst>
              <a:ext uri="{FF2B5EF4-FFF2-40B4-BE49-F238E27FC236}">
                <a16:creationId xmlns:a16="http://schemas.microsoft.com/office/drawing/2014/main" id="{FC64464A-0373-44CD-91E4-D5B8A7F7CEBE}"/>
              </a:ext>
            </a:extLst>
          </p:cNvPr>
          <p:cNvSpPr txBox="1"/>
          <p:nvPr/>
        </p:nvSpPr>
        <p:spPr>
          <a:xfrm>
            <a:off x="696396" y="908207"/>
            <a:ext cx="8020884" cy="923330"/>
          </a:xfrm>
          <a:prstGeom prst="rect">
            <a:avLst/>
          </a:prstGeom>
          <a:noFill/>
        </p:spPr>
        <p:txBody>
          <a:bodyPr wrap="square" rtlCol="0">
            <a:spAutoFit/>
          </a:bodyPr>
          <a:lstStyle/>
          <a:p>
            <a:r>
              <a:rPr lang="zh-CN" altLang="en-US" dirty="0"/>
              <a:t>结论</a:t>
            </a:r>
            <a:r>
              <a:rPr lang="en-US" altLang="zh-CN" dirty="0"/>
              <a:t>1</a:t>
            </a:r>
            <a:r>
              <a:rPr lang="zh-CN" altLang="en-US" dirty="0"/>
              <a:t>：随着温度升高、制冷机功率也会提升</a:t>
            </a:r>
            <a:endParaRPr lang="en-US" altLang="zh-CN" dirty="0"/>
          </a:p>
          <a:p>
            <a:r>
              <a:rPr lang="zh-CN" altLang="en-US" dirty="0"/>
              <a:t>结论</a:t>
            </a:r>
            <a:r>
              <a:rPr lang="en-US" altLang="zh-CN" dirty="0"/>
              <a:t>2</a:t>
            </a:r>
            <a:r>
              <a:rPr lang="zh-CN" altLang="en-US" dirty="0"/>
              <a:t>：探测器会由于密封恶化、导致制冷机碰到</a:t>
            </a:r>
            <a:r>
              <a:rPr lang="en-US" altLang="zh-CN" dirty="0"/>
              <a:t>175w</a:t>
            </a:r>
            <a:r>
              <a:rPr lang="zh-CN" altLang="en-US" dirty="0"/>
              <a:t>极限功率、出现异常</a:t>
            </a:r>
            <a:endParaRPr lang="en-US" altLang="zh-CN" dirty="0"/>
          </a:p>
          <a:p>
            <a:r>
              <a:rPr lang="en-US" altLang="zh-CN" dirty="0"/>
              <a:t>	</a:t>
            </a:r>
            <a:r>
              <a:rPr lang="zh-CN" altLang="en-US" dirty="0"/>
              <a:t>可以通过环境温度</a:t>
            </a:r>
            <a:r>
              <a:rPr lang="en-US" altLang="zh-CN" dirty="0"/>
              <a:t>+</a:t>
            </a:r>
            <a:r>
              <a:rPr lang="zh-CN" altLang="en-US" dirty="0"/>
              <a:t>制冷机温度联合监测预防</a:t>
            </a:r>
          </a:p>
        </p:txBody>
      </p:sp>
      <p:sp>
        <p:nvSpPr>
          <p:cNvPr id="12" name="矩形 11">
            <a:extLst>
              <a:ext uri="{FF2B5EF4-FFF2-40B4-BE49-F238E27FC236}">
                <a16:creationId xmlns:a16="http://schemas.microsoft.com/office/drawing/2014/main" id="{1111DF55-A49D-46AA-B384-02CC742ECDD0}"/>
              </a:ext>
            </a:extLst>
          </p:cNvPr>
          <p:cNvSpPr/>
          <p:nvPr/>
        </p:nvSpPr>
        <p:spPr>
          <a:xfrm>
            <a:off x="8422640" y="1117600"/>
            <a:ext cx="2743200" cy="3149600"/>
          </a:xfrm>
          <a:prstGeom prst="rect">
            <a:avLst/>
          </a:prstGeom>
          <a:noFill/>
          <a:ln>
            <a:solidFill>
              <a:schemeClr val="bg1">
                <a:lumMod val="50000"/>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37A7484-BB99-4B9F-A830-488AF9772544}"/>
              </a:ext>
            </a:extLst>
          </p:cNvPr>
          <p:cNvSpPr txBox="1"/>
          <p:nvPr/>
        </p:nvSpPr>
        <p:spPr>
          <a:xfrm>
            <a:off x="10057844" y="3891627"/>
            <a:ext cx="1107996" cy="369332"/>
          </a:xfrm>
          <a:prstGeom prst="rect">
            <a:avLst/>
          </a:prstGeom>
          <a:noFill/>
        </p:spPr>
        <p:txBody>
          <a:bodyPr wrap="none" rtlCol="0">
            <a:spAutoFit/>
          </a:bodyPr>
          <a:lstStyle/>
          <a:p>
            <a:r>
              <a:rPr lang="zh-CN" altLang="en-US" dirty="0"/>
              <a:t>开始异常</a:t>
            </a:r>
          </a:p>
        </p:txBody>
      </p:sp>
    </p:spTree>
    <p:extLst>
      <p:ext uri="{BB962C8B-B14F-4D97-AF65-F5344CB8AC3E}">
        <p14:creationId xmlns:p14="http://schemas.microsoft.com/office/powerpoint/2010/main" val="3210000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1C2734-7E69-4753-9FF6-E20E85318D20}"/>
              </a:ext>
            </a:extLst>
          </p:cNvPr>
          <p:cNvSpPr>
            <a:spLocks noGrp="1"/>
          </p:cNvSpPr>
          <p:nvPr>
            <p:ph type="sldNum" sz="quarter" idx="12"/>
          </p:nvPr>
        </p:nvSpPr>
        <p:spPr/>
        <p:txBody>
          <a:bodyPr/>
          <a:lstStyle/>
          <a:p>
            <a:fld id="{D459CD81-B205-4F3B-A9C6-9967267E909A}" type="slidenum">
              <a:rPr lang="zh-CN" altLang="en-US" smtClean="0"/>
              <a:t>16</a:t>
            </a:fld>
            <a:endParaRPr lang="zh-CN" altLang="en-US"/>
          </a:p>
        </p:txBody>
      </p:sp>
      <p:sp>
        <p:nvSpPr>
          <p:cNvPr id="3" name="标题 2">
            <a:extLst>
              <a:ext uri="{FF2B5EF4-FFF2-40B4-BE49-F238E27FC236}">
                <a16:creationId xmlns:a16="http://schemas.microsoft.com/office/drawing/2014/main" id="{1533F359-C0F7-4878-9C11-F7A4003DB706}"/>
              </a:ext>
            </a:extLst>
          </p:cNvPr>
          <p:cNvSpPr>
            <a:spLocks noGrp="1"/>
          </p:cNvSpPr>
          <p:nvPr>
            <p:ph type="title"/>
          </p:nvPr>
        </p:nvSpPr>
        <p:spPr/>
        <p:txBody>
          <a:bodyPr/>
          <a:lstStyle/>
          <a:p>
            <a:r>
              <a:rPr lang="en-US" altLang="zh-CN" dirty="0"/>
              <a:t>HPGe</a:t>
            </a:r>
            <a:r>
              <a:rPr lang="zh-CN" altLang="en-US" dirty="0"/>
              <a:t>信号来源与组成</a:t>
            </a:r>
          </a:p>
        </p:txBody>
      </p:sp>
      <p:grpSp>
        <p:nvGrpSpPr>
          <p:cNvPr id="71" name="组合 70">
            <a:extLst>
              <a:ext uri="{FF2B5EF4-FFF2-40B4-BE49-F238E27FC236}">
                <a16:creationId xmlns:a16="http://schemas.microsoft.com/office/drawing/2014/main" id="{02CD8463-A21B-4707-B244-4A6E8E80D69E}"/>
              </a:ext>
            </a:extLst>
          </p:cNvPr>
          <p:cNvGrpSpPr/>
          <p:nvPr/>
        </p:nvGrpSpPr>
        <p:grpSpPr>
          <a:xfrm>
            <a:off x="1443917" y="3214429"/>
            <a:ext cx="5044003" cy="3476541"/>
            <a:chOff x="263082" y="1595119"/>
            <a:chExt cx="5044003" cy="3476541"/>
          </a:xfrm>
        </p:grpSpPr>
        <p:sp>
          <p:nvSpPr>
            <p:cNvPr id="14" name="文本框 13">
              <a:extLst>
                <a:ext uri="{FF2B5EF4-FFF2-40B4-BE49-F238E27FC236}">
                  <a16:creationId xmlns:a16="http://schemas.microsoft.com/office/drawing/2014/main" id="{48D3CCF0-72DC-4AF2-9FBB-3C004FF9ACF2}"/>
                </a:ext>
              </a:extLst>
            </p:cNvPr>
            <p:cNvSpPr txBox="1"/>
            <p:nvPr/>
          </p:nvSpPr>
          <p:spPr>
            <a:xfrm rot="16200000">
              <a:off x="124582" y="2157215"/>
              <a:ext cx="646331" cy="369332"/>
            </a:xfrm>
            <a:prstGeom prst="rect">
              <a:avLst/>
            </a:prstGeom>
            <a:noFill/>
          </p:spPr>
          <p:txBody>
            <a:bodyPr wrap="none" rtlCol="0">
              <a:spAutoFit/>
            </a:bodyPr>
            <a:lstStyle/>
            <a:p>
              <a:r>
                <a:rPr lang="zh-CN" altLang="en-US" dirty="0"/>
                <a:t>电压</a:t>
              </a:r>
            </a:p>
          </p:txBody>
        </p:sp>
        <p:grpSp>
          <p:nvGrpSpPr>
            <p:cNvPr id="34" name="组合 33">
              <a:extLst>
                <a:ext uri="{FF2B5EF4-FFF2-40B4-BE49-F238E27FC236}">
                  <a16:creationId xmlns:a16="http://schemas.microsoft.com/office/drawing/2014/main" id="{126729E9-8245-4F66-AC42-17F5574CAA85}"/>
                </a:ext>
              </a:extLst>
            </p:cNvPr>
            <p:cNvGrpSpPr/>
            <p:nvPr/>
          </p:nvGrpSpPr>
          <p:grpSpPr>
            <a:xfrm>
              <a:off x="815461" y="1595119"/>
              <a:ext cx="3286760" cy="1493524"/>
              <a:chOff x="1386840" y="1597659"/>
              <a:chExt cx="3286760" cy="1493524"/>
            </a:xfrm>
          </p:grpSpPr>
          <p:grpSp>
            <p:nvGrpSpPr>
              <p:cNvPr id="13" name="组合 12">
                <a:extLst>
                  <a:ext uri="{FF2B5EF4-FFF2-40B4-BE49-F238E27FC236}">
                    <a16:creationId xmlns:a16="http://schemas.microsoft.com/office/drawing/2014/main" id="{E2C5C1C0-A9E4-4E4B-B108-0D13D4903969}"/>
                  </a:ext>
                </a:extLst>
              </p:cNvPr>
              <p:cNvGrpSpPr/>
              <p:nvPr/>
            </p:nvGrpSpPr>
            <p:grpSpPr>
              <a:xfrm>
                <a:off x="1386840" y="1610360"/>
                <a:ext cx="3286760" cy="1468120"/>
                <a:chOff x="792480" y="1483360"/>
                <a:chExt cx="3286760" cy="1468120"/>
              </a:xfrm>
            </p:grpSpPr>
            <p:grpSp>
              <p:nvGrpSpPr>
                <p:cNvPr id="11" name="组合 10">
                  <a:extLst>
                    <a:ext uri="{FF2B5EF4-FFF2-40B4-BE49-F238E27FC236}">
                      <a16:creationId xmlns:a16="http://schemas.microsoft.com/office/drawing/2014/main" id="{0B6AE029-1902-4051-8D58-292816A65F61}"/>
                    </a:ext>
                  </a:extLst>
                </p:cNvPr>
                <p:cNvGrpSpPr/>
                <p:nvPr/>
              </p:nvGrpSpPr>
              <p:grpSpPr>
                <a:xfrm>
                  <a:off x="792480" y="1483360"/>
                  <a:ext cx="3286760" cy="1468120"/>
                  <a:chOff x="640080" y="1468120"/>
                  <a:chExt cx="3286760" cy="1468120"/>
                </a:xfrm>
              </p:grpSpPr>
              <p:cxnSp>
                <p:nvCxnSpPr>
                  <p:cNvPr id="5" name="直接连接符 4">
                    <a:extLst>
                      <a:ext uri="{FF2B5EF4-FFF2-40B4-BE49-F238E27FC236}">
                        <a16:creationId xmlns:a16="http://schemas.microsoft.com/office/drawing/2014/main" id="{414E5ACB-D2B6-4E47-A385-1787C3082F7E}"/>
                      </a:ext>
                    </a:extLst>
                  </p:cNvPr>
                  <p:cNvCxnSpPr>
                    <a:cxnSpLocks/>
                  </p:cNvCxnSpPr>
                  <p:nvPr/>
                </p:nvCxnSpPr>
                <p:spPr>
                  <a:xfrm>
                    <a:off x="640080" y="1468120"/>
                    <a:ext cx="3286760" cy="0"/>
                  </a:xfrm>
                  <a:prstGeom prst="line">
                    <a:avLst/>
                  </a:prstGeom>
                  <a:ln w="25400">
                    <a:solidFill>
                      <a:schemeClr val="bg1">
                        <a:lumMod val="50000"/>
                        <a:alpha val="3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D3983CC-18CD-4007-BAC3-44ED62D788E2}"/>
                      </a:ext>
                    </a:extLst>
                  </p:cNvPr>
                  <p:cNvCxnSpPr>
                    <a:cxnSpLocks/>
                  </p:cNvCxnSpPr>
                  <p:nvPr/>
                </p:nvCxnSpPr>
                <p:spPr>
                  <a:xfrm>
                    <a:off x="640080" y="2936240"/>
                    <a:ext cx="3286760" cy="0"/>
                  </a:xfrm>
                  <a:prstGeom prst="line">
                    <a:avLst/>
                  </a:prstGeom>
                  <a:ln w="25400">
                    <a:solidFill>
                      <a:schemeClr val="bg1">
                        <a:lumMod val="50000"/>
                        <a:alpha val="3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2" name="直接连接符 11">
                  <a:extLst>
                    <a:ext uri="{FF2B5EF4-FFF2-40B4-BE49-F238E27FC236}">
                      <a16:creationId xmlns:a16="http://schemas.microsoft.com/office/drawing/2014/main" id="{DF4A21B8-2DB1-4FB7-84AB-D40AC3256C4B}"/>
                    </a:ext>
                  </a:extLst>
                </p:cNvPr>
                <p:cNvCxnSpPr>
                  <a:cxnSpLocks/>
                </p:cNvCxnSpPr>
                <p:nvPr/>
              </p:nvCxnSpPr>
              <p:spPr>
                <a:xfrm>
                  <a:off x="792480" y="2214880"/>
                  <a:ext cx="3286760" cy="0"/>
                </a:xfrm>
                <a:prstGeom prst="line">
                  <a:avLst/>
                </a:prstGeom>
                <a:ln w="25400">
                  <a:solidFill>
                    <a:schemeClr val="bg1">
                      <a:lumMod val="50000"/>
                      <a:alpha val="3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6" name="直接连接符 15">
                <a:extLst>
                  <a:ext uri="{FF2B5EF4-FFF2-40B4-BE49-F238E27FC236}">
                    <a16:creationId xmlns:a16="http://schemas.microsoft.com/office/drawing/2014/main" id="{672593D6-47F3-4B29-8E1B-D8C189583801}"/>
                  </a:ext>
                </a:extLst>
              </p:cNvPr>
              <p:cNvCxnSpPr>
                <a:cxnSpLocks/>
              </p:cNvCxnSpPr>
              <p:nvPr/>
            </p:nvCxnSpPr>
            <p:spPr>
              <a:xfrm>
                <a:off x="1386840" y="2341880"/>
                <a:ext cx="563880" cy="7315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44DCF2E-8EBA-4A80-A681-E918ABF1E7BF}"/>
                  </a:ext>
                </a:extLst>
              </p:cNvPr>
              <p:cNvCxnSpPr>
                <a:cxnSpLocks/>
              </p:cNvCxnSpPr>
              <p:nvPr/>
            </p:nvCxnSpPr>
            <p:spPr>
              <a:xfrm>
                <a:off x="1950720" y="1610360"/>
                <a:ext cx="4913" cy="14732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1DD82AC-52A2-447F-A21F-870EDA7D6540}"/>
                  </a:ext>
                </a:extLst>
              </p:cNvPr>
              <p:cNvCxnSpPr>
                <a:cxnSpLocks/>
              </p:cNvCxnSpPr>
              <p:nvPr/>
            </p:nvCxnSpPr>
            <p:spPr>
              <a:xfrm>
                <a:off x="1950720" y="1610360"/>
                <a:ext cx="1079500" cy="14630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0D795FF-E865-44F6-9E17-997E19C24FF8}"/>
                  </a:ext>
                </a:extLst>
              </p:cNvPr>
              <p:cNvCxnSpPr>
                <a:cxnSpLocks/>
              </p:cNvCxnSpPr>
              <p:nvPr/>
            </p:nvCxnSpPr>
            <p:spPr>
              <a:xfrm>
                <a:off x="3025307" y="1602739"/>
                <a:ext cx="4913" cy="14732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2F13CB4-C0F0-4A49-8913-1941C8C93777}"/>
                  </a:ext>
                </a:extLst>
              </p:cNvPr>
              <p:cNvCxnSpPr>
                <a:cxnSpLocks/>
              </p:cNvCxnSpPr>
              <p:nvPr/>
            </p:nvCxnSpPr>
            <p:spPr>
              <a:xfrm>
                <a:off x="3025307" y="1597659"/>
                <a:ext cx="393533" cy="5207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B5E1DFE-3BFB-4BA7-85CD-9D7E9B5A81AA}"/>
                  </a:ext>
                </a:extLst>
              </p:cNvPr>
              <p:cNvCxnSpPr/>
              <p:nvPr/>
            </p:nvCxnSpPr>
            <p:spPr>
              <a:xfrm>
                <a:off x="3418840" y="2118360"/>
                <a:ext cx="0" cy="3759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E92E639-EAF3-40C2-A5CD-BC96B48BE062}"/>
                  </a:ext>
                </a:extLst>
              </p:cNvPr>
              <p:cNvCxnSpPr>
                <a:cxnSpLocks/>
              </p:cNvCxnSpPr>
              <p:nvPr/>
            </p:nvCxnSpPr>
            <p:spPr>
              <a:xfrm>
                <a:off x="3418840" y="2481578"/>
                <a:ext cx="430614" cy="5994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043068D-06F9-45DD-B291-123C23D9217C}"/>
                  </a:ext>
                </a:extLst>
              </p:cNvPr>
              <p:cNvCxnSpPr>
                <a:cxnSpLocks/>
              </p:cNvCxnSpPr>
              <p:nvPr/>
            </p:nvCxnSpPr>
            <p:spPr>
              <a:xfrm>
                <a:off x="3850641" y="1617982"/>
                <a:ext cx="558967" cy="7213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156BE2F-552B-492D-9179-83BB345028BD}"/>
                  </a:ext>
                </a:extLst>
              </p:cNvPr>
              <p:cNvCxnSpPr>
                <a:cxnSpLocks/>
              </p:cNvCxnSpPr>
              <p:nvPr/>
            </p:nvCxnSpPr>
            <p:spPr>
              <a:xfrm>
                <a:off x="3845728" y="1617982"/>
                <a:ext cx="4913" cy="14732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直接连接符 34">
              <a:extLst>
                <a:ext uri="{FF2B5EF4-FFF2-40B4-BE49-F238E27FC236}">
                  <a16:creationId xmlns:a16="http://schemas.microsoft.com/office/drawing/2014/main" id="{E167F270-5E47-4886-A50B-A8645D78D48A}"/>
                </a:ext>
              </a:extLst>
            </p:cNvPr>
            <p:cNvCxnSpPr>
              <a:cxnSpLocks/>
            </p:cNvCxnSpPr>
            <p:nvPr/>
          </p:nvCxnSpPr>
          <p:spPr>
            <a:xfrm>
              <a:off x="815461" y="4610100"/>
              <a:ext cx="3286760" cy="0"/>
            </a:xfrm>
            <a:prstGeom prst="line">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FF1E190-39A6-4A05-975D-992DB2E607FE}"/>
                </a:ext>
              </a:extLst>
            </p:cNvPr>
            <p:cNvCxnSpPr/>
            <p:nvPr/>
          </p:nvCxnSpPr>
          <p:spPr>
            <a:xfrm>
              <a:off x="1379341" y="3945467"/>
              <a:ext cx="0" cy="664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29367FB-2EB0-433D-9A6E-0C0C1B629443}"/>
                </a:ext>
              </a:extLst>
            </p:cNvPr>
            <p:cNvCxnSpPr/>
            <p:nvPr/>
          </p:nvCxnSpPr>
          <p:spPr>
            <a:xfrm>
              <a:off x="2454775" y="3945467"/>
              <a:ext cx="0" cy="664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026667C-8EC0-4781-952B-02DE4074CA73}"/>
                </a:ext>
              </a:extLst>
            </p:cNvPr>
            <p:cNvCxnSpPr/>
            <p:nvPr/>
          </p:nvCxnSpPr>
          <p:spPr>
            <a:xfrm>
              <a:off x="3274349" y="3945466"/>
              <a:ext cx="0" cy="6646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DA6744A-FF1A-44D9-84FD-53E5ADC3C63F}"/>
                </a:ext>
              </a:extLst>
            </p:cNvPr>
            <p:cNvCxnSpPr/>
            <p:nvPr/>
          </p:nvCxnSpPr>
          <p:spPr>
            <a:xfrm>
              <a:off x="2847461" y="4234179"/>
              <a:ext cx="0" cy="3759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91953FF-60EA-4F2E-8605-391F755B3A62}"/>
                </a:ext>
              </a:extLst>
            </p:cNvPr>
            <p:cNvSpPr txBox="1"/>
            <p:nvPr/>
          </p:nvSpPr>
          <p:spPr>
            <a:xfrm rot="16200000">
              <a:off x="-106250" y="4049513"/>
              <a:ext cx="1107996" cy="369332"/>
            </a:xfrm>
            <a:prstGeom prst="rect">
              <a:avLst/>
            </a:prstGeom>
            <a:noFill/>
          </p:spPr>
          <p:txBody>
            <a:bodyPr wrap="none" rtlCol="0">
              <a:spAutoFit/>
            </a:bodyPr>
            <a:lstStyle/>
            <a:p>
              <a:r>
                <a:rPr lang="zh-CN" altLang="en-US" dirty="0"/>
                <a:t>任意单位</a:t>
              </a:r>
            </a:p>
          </p:txBody>
        </p:sp>
        <p:sp>
          <p:nvSpPr>
            <p:cNvPr id="42" name="文本框 41">
              <a:extLst>
                <a:ext uri="{FF2B5EF4-FFF2-40B4-BE49-F238E27FC236}">
                  <a16:creationId xmlns:a16="http://schemas.microsoft.com/office/drawing/2014/main" id="{A470E49A-C842-44E0-B3CF-BB2F75209513}"/>
                </a:ext>
              </a:extLst>
            </p:cNvPr>
            <p:cNvSpPr txBox="1"/>
            <p:nvPr/>
          </p:nvSpPr>
          <p:spPr>
            <a:xfrm>
              <a:off x="721308" y="3329680"/>
              <a:ext cx="1316066" cy="369332"/>
            </a:xfrm>
            <a:prstGeom prst="rect">
              <a:avLst/>
            </a:prstGeom>
            <a:noFill/>
          </p:spPr>
          <p:txBody>
            <a:bodyPr wrap="none" rtlCol="0">
              <a:spAutoFit/>
            </a:bodyPr>
            <a:lstStyle/>
            <a:p>
              <a:r>
                <a:rPr lang="en-US" altLang="zh-CN" dirty="0"/>
                <a:t>Inhibit</a:t>
              </a:r>
              <a:r>
                <a:rPr lang="zh-CN" altLang="en-US" dirty="0"/>
                <a:t>信号</a:t>
              </a:r>
            </a:p>
          </p:txBody>
        </p:sp>
        <p:cxnSp>
          <p:nvCxnSpPr>
            <p:cNvPr id="47" name="直接箭头连接符 46">
              <a:extLst>
                <a:ext uri="{FF2B5EF4-FFF2-40B4-BE49-F238E27FC236}">
                  <a16:creationId xmlns:a16="http://schemas.microsoft.com/office/drawing/2014/main" id="{AEC2DB8C-2356-4FD7-8D32-02D28BC90DE4}"/>
                </a:ext>
              </a:extLst>
            </p:cNvPr>
            <p:cNvCxnSpPr>
              <a:cxnSpLocks/>
              <a:stCxn id="42" idx="2"/>
            </p:cNvCxnSpPr>
            <p:nvPr/>
          </p:nvCxnSpPr>
          <p:spPr>
            <a:xfrm>
              <a:off x="1379341" y="3699012"/>
              <a:ext cx="0" cy="282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7F347803-60F0-4615-B80C-67723BA093BA}"/>
                </a:ext>
              </a:extLst>
            </p:cNvPr>
            <p:cNvSpPr txBox="1"/>
            <p:nvPr/>
          </p:nvSpPr>
          <p:spPr>
            <a:xfrm>
              <a:off x="2037374" y="4702328"/>
              <a:ext cx="646331" cy="369332"/>
            </a:xfrm>
            <a:prstGeom prst="rect">
              <a:avLst/>
            </a:prstGeom>
            <a:noFill/>
          </p:spPr>
          <p:txBody>
            <a:bodyPr wrap="none" rtlCol="0">
              <a:spAutoFit/>
            </a:bodyPr>
            <a:lstStyle/>
            <a:p>
              <a:r>
                <a:rPr lang="zh-CN" altLang="en-US" dirty="0"/>
                <a:t>时间</a:t>
              </a:r>
            </a:p>
          </p:txBody>
        </p:sp>
        <p:sp>
          <p:nvSpPr>
            <p:cNvPr id="56" name="文本框 55">
              <a:extLst>
                <a:ext uri="{FF2B5EF4-FFF2-40B4-BE49-F238E27FC236}">
                  <a16:creationId xmlns:a16="http://schemas.microsoft.com/office/drawing/2014/main" id="{1EBDF5F2-074D-4B0D-BFD8-EDA2411A761F}"/>
                </a:ext>
              </a:extLst>
            </p:cNvPr>
            <p:cNvSpPr txBox="1"/>
            <p:nvPr/>
          </p:nvSpPr>
          <p:spPr>
            <a:xfrm>
              <a:off x="2293463" y="3316368"/>
              <a:ext cx="1107996" cy="369332"/>
            </a:xfrm>
            <a:prstGeom prst="rect">
              <a:avLst/>
            </a:prstGeom>
            <a:noFill/>
          </p:spPr>
          <p:txBody>
            <a:bodyPr wrap="none" rtlCol="0">
              <a:spAutoFit/>
            </a:bodyPr>
            <a:lstStyle/>
            <a:p>
              <a:r>
                <a:rPr lang="zh-CN" altLang="en-US" dirty="0"/>
                <a:t>锗自触发</a:t>
              </a:r>
            </a:p>
          </p:txBody>
        </p:sp>
        <p:cxnSp>
          <p:nvCxnSpPr>
            <p:cNvPr id="58" name="直接箭头连接符 57">
              <a:extLst>
                <a:ext uri="{FF2B5EF4-FFF2-40B4-BE49-F238E27FC236}">
                  <a16:creationId xmlns:a16="http://schemas.microsoft.com/office/drawing/2014/main" id="{5E42C8F9-3703-4078-8A0D-295A0A21B433}"/>
                </a:ext>
              </a:extLst>
            </p:cNvPr>
            <p:cNvCxnSpPr>
              <a:cxnSpLocks/>
              <a:stCxn id="56" idx="2"/>
            </p:cNvCxnSpPr>
            <p:nvPr/>
          </p:nvCxnSpPr>
          <p:spPr>
            <a:xfrm>
              <a:off x="2847461" y="3685700"/>
              <a:ext cx="1" cy="548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DC0D002D-7F92-448D-9938-869A5C2C6782}"/>
                </a:ext>
              </a:extLst>
            </p:cNvPr>
            <p:cNvSpPr txBox="1"/>
            <p:nvPr/>
          </p:nvSpPr>
          <p:spPr>
            <a:xfrm>
              <a:off x="3274349" y="3312956"/>
              <a:ext cx="2032736" cy="369332"/>
            </a:xfrm>
            <a:prstGeom prst="rect">
              <a:avLst/>
            </a:prstGeom>
            <a:noFill/>
          </p:spPr>
          <p:txBody>
            <a:bodyPr wrap="none" rtlCol="0">
              <a:spAutoFit/>
            </a:bodyPr>
            <a:lstStyle/>
            <a:p>
              <a:r>
                <a:rPr lang="en-US" altLang="zh-CN" dirty="0"/>
                <a:t>Or Random trigger</a:t>
              </a:r>
              <a:endParaRPr lang="zh-CN" altLang="en-US" dirty="0"/>
            </a:p>
          </p:txBody>
        </p:sp>
      </p:grpSp>
      <p:grpSp>
        <p:nvGrpSpPr>
          <p:cNvPr id="69" name="组合 68">
            <a:extLst>
              <a:ext uri="{FF2B5EF4-FFF2-40B4-BE49-F238E27FC236}">
                <a16:creationId xmlns:a16="http://schemas.microsoft.com/office/drawing/2014/main" id="{E8355739-AD39-40E0-B925-1D3E0D260E77}"/>
              </a:ext>
            </a:extLst>
          </p:cNvPr>
          <p:cNvGrpSpPr/>
          <p:nvPr/>
        </p:nvGrpSpPr>
        <p:grpSpPr>
          <a:xfrm>
            <a:off x="7041918" y="1455632"/>
            <a:ext cx="4302762" cy="3968424"/>
            <a:chOff x="6073594" y="1595119"/>
            <a:chExt cx="4302762" cy="3968424"/>
          </a:xfrm>
        </p:grpSpPr>
        <p:sp>
          <p:nvSpPr>
            <p:cNvPr id="61" name="左大括号 60">
              <a:extLst>
                <a:ext uri="{FF2B5EF4-FFF2-40B4-BE49-F238E27FC236}">
                  <a16:creationId xmlns:a16="http://schemas.microsoft.com/office/drawing/2014/main" id="{E47FE9EB-E451-4CB2-92DB-C31630606EE1}"/>
                </a:ext>
              </a:extLst>
            </p:cNvPr>
            <p:cNvSpPr/>
            <p:nvPr/>
          </p:nvSpPr>
          <p:spPr>
            <a:xfrm>
              <a:off x="7571993" y="1595119"/>
              <a:ext cx="349681" cy="3476541"/>
            </a:xfrm>
            <a:prstGeom prst="leftBrace">
              <a:avLst>
                <a:gd name="adj1" fmla="val 108466"/>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29156AF2-35A2-4194-B1D0-0FE2BA68DB2F}"/>
                </a:ext>
              </a:extLst>
            </p:cNvPr>
            <p:cNvSpPr txBox="1"/>
            <p:nvPr/>
          </p:nvSpPr>
          <p:spPr>
            <a:xfrm>
              <a:off x="6073594" y="3145014"/>
              <a:ext cx="1338828" cy="369332"/>
            </a:xfrm>
            <a:prstGeom prst="rect">
              <a:avLst/>
            </a:prstGeom>
            <a:noFill/>
          </p:spPr>
          <p:txBody>
            <a:bodyPr wrap="none" rtlCol="0">
              <a:spAutoFit/>
            </a:bodyPr>
            <a:lstStyle/>
            <a:p>
              <a:r>
                <a:rPr lang="zh-CN" altLang="en-US" dirty="0"/>
                <a:t>二进制文件</a:t>
              </a:r>
            </a:p>
          </p:txBody>
        </p:sp>
        <p:sp>
          <p:nvSpPr>
            <p:cNvPr id="63" name="文本框 62">
              <a:extLst>
                <a:ext uri="{FF2B5EF4-FFF2-40B4-BE49-F238E27FC236}">
                  <a16:creationId xmlns:a16="http://schemas.microsoft.com/office/drawing/2014/main" id="{14FDE9E5-D7AD-4853-A5E3-EF161C9D8FFC}"/>
                </a:ext>
              </a:extLst>
            </p:cNvPr>
            <p:cNvSpPr txBox="1"/>
            <p:nvPr/>
          </p:nvSpPr>
          <p:spPr>
            <a:xfrm>
              <a:off x="7921674" y="1616498"/>
              <a:ext cx="1734577" cy="369332"/>
            </a:xfrm>
            <a:prstGeom prst="rect">
              <a:avLst/>
            </a:prstGeom>
            <a:noFill/>
          </p:spPr>
          <p:txBody>
            <a:bodyPr wrap="none" rtlCol="0">
              <a:spAutoFit/>
            </a:bodyPr>
            <a:lstStyle/>
            <a:p>
              <a:r>
                <a:rPr lang="en-US" altLang="zh-CN" dirty="0">
                  <a:solidFill>
                    <a:srgbClr val="FF0000"/>
                  </a:solidFill>
                </a:rPr>
                <a:t>Random trigger</a:t>
              </a:r>
              <a:endParaRPr lang="zh-CN" altLang="en-US" dirty="0">
                <a:solidFill>
                  <a:srgbClr val="FF0000"/>
                </a:solidFill>
              </a:endParaRPr>
            </a:p>
          </p:txBody>
        </p:sp>
        <p:sp>
          <p:nvSpPr>
            <p:cNvPr id="64" name="文本框 63">
              <a:extLst>
                <a:ext uri="{FF2B5EF4-FFF2-40B4-BE49-F238E27FC236}">
                  <a16:creationId xmlns:a16="http://schemas.microsoft.com/office/drawing/2014/main" id="{798AE668-9C62-4A96-BC9A-715A895F888E}"/>
                </a:ext>
              </a:extLst>
            </p:cNvPr>
            <p:cNvSpPr txBox="1"/>
            <p:nvPr/>
          </p:nvSpPr>
          <p:spPr>
            <a:xfrm>
              <a:off x="7921674" y="3145014"/>
              <a:ext cx="848309" cy="369332"/>
            </a:xfrm>
            <a:prstGeom prst="rect">
              <a:avLst/>
            </a:prstGeom>
            <a:noFill/>
          </p:spPr>
          <p:txBody>
            <a:bodyPr wrap="none" rtlCol="0">
              <a:spAutoFit/>
            </a:bodyPr>
            <a:lstStyle/>
            <a:p>
              <a:r>
                <a:rPr lang="en-US" altLang="zh-CN" dirty="0"/>
                <a:t>Inhibit</a:t>
              </a:r>
              <a:endParaRPr lang="zh-CN" altLang="en-US" dirty="0"/>
            </a:p>
          </p:txBody>
        </p:sp>
        <p:sp>
          <p:nvSpPr>
            <p:cNvPr id="65" name="文本框 64">
              <a:extLst>
                <a:ext uri="{FF2B5EF4-FFF2-40B4-BE49-F238E27FC236}">
                  <a16:creationId xmlns:a16="http://schemas.microsoft.com/office/drawing/2014/main" id="{DE9F8262-1972-4F7B-BD78-4E7FAC72BA57}"/>
                </a:ext>
              </a:extLst>
            </p:cNvPr>
            <p:cNvSpPr txBox="1"/>
            <p:nvPr/>
          </p:nvSpPr>
          <p:spPr>
            <a:xfrm>
              <a:off x="7940653" y="4702328"/>
              <a:ext cx="1107996" cy="369332"/>
            </a:xfrm>
            <a:prstGeom prst="rect">
              <a:avLst/>
            </a:prstGeom>
            <a:noFill/>
          </p:spPr>
          <p:txBody>
            <a:bodyPr wrap="none" rtlCol="0">
              <a:spAutoFit/>
            </a:bodyPr>
            <a:lstStyle/>
            <a:p>
              <a:r>
                <a:rPr lang="zh-CN" altLang="en-US" dirty="0"/>
                <a:t>锗自触发</a:t>
              </a:r>
            </a:p>
          </p:txBody>
        </p:sp>
        <p:sp>
          <p:nvSpPr>
            <p:cNvPr id="66" name="左大括号 65">
              <a:extLst>
                <a:ext uri="{FF2B5EF4-FFF2-40B4-BE49-F238E27FC236}">
                  <a16:creationId xmlns:a16="http://schemas.microsoft.com/office/drawing/2014/main" id="{8D531774-391D-4808-A1D9-19D74847170B}"/>
                </a:ext>
              </a:extLst>
            </p:cNvPr>
            <p:cNvSpPr/>
            <p:nvPr/>
          </p:nvSpPr>
          <p:spPr>
            <a:xfrm>
              <a:off x="9048649" y="4234179"/>
              <a:ext cx="217242" cy="1329364"/>
            </a:xfrm>
            <a:prstGeom prst="leftBrace">
              <a:avLst>
                <a:gd name="adj1" fmla="val 108466"/>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750FDF8F-ECD0-4209-BA53-8E35C7C02242}"/>
                </a:ext>
              </a:extLst>
            </p:cNvPr>
            <p:cNvSpPr txBox="1"/>
            <p:nvPr/>
          </p:nvSpPr>
          <p:spPr>
            <a:xfrm>
              <a:off x="9251048" y="4240767"/>
              <a:ext cx="1125308" cy="369332"/>
            </a:xfrm>
            <a:prstGeom prst="rect">
              <a:avLst/>
            </a:prstGeom>
            <a:noFill/>
          </p:spPr>
          <p:txBody>
            <a:bodyPr wrap="none" rtlCol="0">
              <a:spAutoFit/>
            </a:bodyPr>
            <a:lstStyle/>
            <a:p>
              <a:r>
                <a:rPr lang="zh-CN" altLang="en-US" dirty="0">
                  <a:solidFill>
                    <a:srgbClr val="FF0000"/>
                  </a:solidFill>
                </a:rPr>
                <a:t>噪声信号</a:t>
              </a:r>
            </a:p>
          </p:txBody>
        </p:sp>
        <p:sp>
          <p:nvSpPr>
            <p:cNvPr id="68" name="文本框 67">
              <a:extLst>
                <a:ext uri="{FF2B5EF4-FFF2-40B4-BE49-F238E27FC236}">
                  <a16:creationId xmlns:a16="http://schemas.microsoft.com/office/drawing/2014/main" id="{915C330E-3051-4F9B-BE54-9CA659BFDA0A}"/>
                </a:ext>
              </a:extLst>
            </p:cNvPr>
            <p:cNvSpPr txBox="1"/>
            <p:nvPr/>
          </p:nvSpPr>
          <p:spPr>
            <a:xfrm>
              <a:off x="9250300" y="5160007"/>
              <a:ext cx="1117614" cy="369332"/>
            </a:xfrm>
            <a:prstGeom prst="rect">
              <a:avLst/>
            </a:prstGeom>
            <a:noFill/>
          </p:spPr>
          <p:txBody>
            <a:bodyPr wrap="none" rtlCol="0">
              <a:spAutoFit/>
            </a:bodyPr>
            <a:lstStyle/>
            <a:p>
              <a:r>
                <a:rPr lang="zh-CN" altLang="en-US" dirty="0"/>
                <a:t>物理事例</a:t>
              </a:r>
            </a:p>
          </p:txBody>
        </p:sp>
      </p:grpSp>
      <p:pic>
        <p:nvPicPr>
          <p:cNvPr id="73" name="图片 72">
            <a:extLst>
              <a:ext uri="{FF2B5EF4-FFF2-40B4-BE49-F238E27FC236}">
                <a16:creationId xmlns:a16="http://schemas.microsoft.com/office/drawing/2014/main" id="{8E26AC26-BAF6-42EE-89B2-917AE492A6CB}"/>
              </a:ext>
            </a:extLst>
          </p:cNvPr>
          <p:cNvPicPr>
            <a:picLocks noChangeAspect="1"/>
          </p:cNvPicPr>
          <p:nvPr/>
        </p:nvPicPr>
        <p:blipFill>
          <a:blip r:embed="rId2"/>
          <a:stretch>
            <a:fillRect/>
          </a:stretch>
        </p:blipFill>
        <p:spPr>
          <a:xfrm>
            <a:off x="157197" y="580528"/>
            <a:ext cx="2124417" cy="2517828"/>
          </a:xfrm>
          <a:prstGeom prst="rect">
            <a:avLst/>
          </a:prstGeom>
        </p:spPr>
      </p:pic>
      <p:pic>
        <p:nvPicPr>
          <p:cNvPr id="75" name="图片 74">
            <a:extLst>
              <a:ext uri="{FF2B5EF4-FFF2-40B4-BE49-F238E27FC236}">
                <a16:creationId xmlns:a16="http://schemas.microsoft.com/office/drawing/2014/main" id="{BFB6E5BA-F11C-4596-8F74-73409080AFE2}"/>
              </a:ext>
            </a:extLst>
          </p:cNvPr>
          <p:cNvPicPr>
            <a:picLocks noChangeAspect="1"/>
          </p:cNvPicPr>
          <p:nvPr/>
        </p:nvPicPr>
        <p:blipFill>
          <a:blip r:embed="rId3"/>
          <a:stretch>
            <a:fillRect/>
          </a:stretch>
        </p:blipFill>
        <p:spPr>
          <a:xfrm>
            <a:off x="2361400" y="802650"/>
            <a:ext cx="4325925" cy="2140242"/>
          </a:xfrm>
          <a:prstGeom prst="rect">
            <a:avLst/>
          </a:prstGeom>
        </p:spPr>
      </p:pic>
      <p:sp>
        <p:nvSpPr>
          <p:cNvPr id="6" name="矩形 5">
            <a:extLst>
              <a:ext uri="{FF2B5EF4-FFF2-40B4-BE49-F238E27FC236}">
                <a16:creationId xmlns:a16="http://schemas.microsoft.com/office/drawing/2014/main" id="{85B21AC1-7BF8-417F-80E5-764A11CB5831}"/>
              </a:ext>
            </a:extLst>
          </p:cNvPr>
          <p:cNvSpPr/>
          <p:nvPr/>
        </p:nvSpPr>
        <p:spPr>
          <a:xfrm>
            <a:off x="8956040" y="3963731"/>
            <a:ext cx="2397760" cy="160104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339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D7760F-95AC-41A4-A3D9-86C220CE06C5}"/>
              </a:ext>
            </a:extLst>
          </p:cNvPr>
          <p:cNvSpPr>
            <a:spLocks noGrp="1"/>
          </p:cNvSpPr>
          <p:nvPr>
            <p:ph type="sldNum" sz="quarter" idx="12"/>
          </p:nvPr>
        </p:nvSpPr>
        <p:spPr/>
        <p:txBody>
          <a:bodyPr/>
          <a:lstStyle/>
          <a:p>
            <a:fld id="{D459CD81-B205-4F3B-A9C6-9967267E909A}" type="slidenum">
              <a:rPr lang="zh-CN" altLang="en-US" smtClean="0"/>
              <a:t>17</a:t>
            </a:fld>
            <a:endParaRPr lang="zh-CN" altLang="en-US"/>
          </a:p>
        </p:txBody>
      </p:sp>
      <p:sp>
        <p:nvSpPr>
          <p:cNvPr id="3" name="标题 2">
            <a:extLst>
              <a:ext uri="{FF2B5EF4-FFF2-40B4-BE49-F238E27FC236}">
                <a16:creationId xmlns:a16="http://schemas.microsoft.com/office/drawing/2014/main" id="{80F7FB56-972B-4830-B72B-AE718210CBC9}"/>
              </a:ext>
            </a:extLst>
          </p:cNvPr>
          <p:cNvSpPr>
            <a:spLocks noGrp="1"/>
          </p:cNvSpPr>
          <p:nvPr>
            <p:ph type="title"/>
          </p:nvPr>
        </p:nvSpPr>
        <p:spPr/>
        <p:txBody>
          <a:bodyPr/>
          <a:lstStyle/>
          <a:p>
            <a:r>
              <a:rPr lang="zh-CN" altLang="en-US" dirty="0"/>
              <a:t>采集数据</a:t>
            </a:r>
          </a:p>
        </p:txBody>
      </p:sp>
      <p:sp>
        <p:nvSpPr>
          <p:cNvPr id="5" name="文本框 4">
            <a:extLst>
              <a:ext uri="{FF2B5EF4-FFF2-40B4-BE49-F238E27FC236}">
                <a16:creationId xmlns:a16="http://schemas.microsoft.com/office/drawing/2014/main" id="{573FA8D1-781D-462D-B387-47738259DF2C}"/>
              </a:ext>
            </a:extLst>
          </p:cNvPr>
          <p:cNvSpPr txBox="1"/>
          <p:nvPr/>
        </p:nvSpPr>
        <p:spPr>
          <a:xfrm>
            <a:off x="11064768" y="6504860"/>
            <a:ext cx="1127232" cy="369332"/>
          </a:xfrm>
          <a:prstGeom prst="rect">
            <a:avLst/>
          </a:prstGeom>
          <a:noFill/>
        </p:spPr>
        <p:txBody>
          <a:bodyPr wrap="none" rtlCol="0">
            <a:spAutoFit/>
          </a:bodyPr>
          <a:lstStyle/>
          <a:p>
            <a:r>
              <a:rPr lang="en-US" altLang="zh-CN" dirty="0"/>
              <a:t>5.28-6.10</a:t>
            </a:r>
            <a:endParaRPr lang="zh-CN" altLang="en-US" dirty="0"/>
          </a:p>
        </p:txBody>
      </p:sp>
      <p:sp>
        <p:nvSpPr>
          <p:cNvPr id="6" name="文本框 5">
            <a:extLst>
              <a:ext uri="{FF2B5EF4-FFF2-40B4-BE49-F238E27FC236}">
                <a16:creationId xmlns:a16="http://schemas.microsoft.com/office/drawing/2014/main" id="{AA59037F-EDF2-459C-831D-9CE447AA3267}"/>
              </a:ext>
            </a:extLst>
          </p:cNvPr>
          <p:cNvSpPr txBox="1"/>
          <p:nvPr/>
        </p:nvSpPr>
        <p:spPr>
          <a:xfrm>
            <a:off x="0" y="519532"/>
            <a:ext cx="245364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温度</a:t>
            </a:r>
            <a:r>
              <a:rPr lang="en-US" altLang="zh-CN" dirty="0"/>
              <a:t>+</a:t>
            </a:r>
            <a:r>
              <a:rPr lang="zh-CN" altLang="en-US" dirty="0"/>
              <a:t>功率</a:t>
            </a:r>
            <a:r>
              <a:rPr lang="en-US" altLang="zh-CN" dirty="0"/>
              <a:t>+</a:t>
            </a:r>
            <a:r>
              <a:rPr lang="zh-CN" altLang="en-US" dirty="0"/>
              <a:t>计数率</a:t>
            </a:r>
          </a:p>
        </p:txBody>
      </p:sp>
    </p:spTree>
    <p:extLst>
      <p:ext uri="{BB962C8B-B14F-4D97-AF65-F5344CB8AC3E}">
        <p14:creationId xmlns:p14="http://schemas.microsoft.com/office/powerpoint/2010/main" val="276975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D7760F-95AC-41A4-A3D9-86C220CE06C5}"/>
              </a:ext>
            </a:extLst>
          </p:cNvPr>
          <p:cNvSpPr>
            <a:spLocks noGrp="1"/>
          </p:cNvSpPr>
          <p:nvPr>
            <p:ph type="sldNum" sz="quarter" idx="12"/>
          </p:nvPr>
        </p:nvSpPr>
        <p:spPr/>
        <p:txBody>
          <a:bodyPr/>
          <a:lstStyle/>
          <a:p>
            <a:fld id="{D459CD81-B205-4F3B-A9C6-9967267E909A}" type="slidenum">
              <a:rPr lang="zh-CN" altLang="en-US" smtClean="0"/>
              <a:t>18</a:t>
            </a:fld>
            <a:endParaRPr lang="zh-CN" altLang="en-US"/>
          </a:p>
        </p:txBody>
      </p:sp>
      <p:sp>
        <p:nvSpPr>
          <p:cNvPr id="3" name="标题 2">
            <a:extLst>
              <a:ext uri="{FF2B5EF4-FFF2-40B4-BE49-F238E27FC236}">
                <a16:creationId xmlns:a16="http://schemas.microsoft.com/office/drawing/2014/main" id="{80F7FB56-972B-4830-B72B-AE718210CBC9}"/>
              </a:ext>
            </a:extLst>
          </p:cNvPr>
          <p:cNvSpPr>
            <a:spLocks noGrp="1"/>
          </p:cNvSpPr>
          <p:nvPr>
            <p:ph type="title"/>
          </p:nvPr>
        </p:nvSpPr>
        <p:spPr/>
        <p:txBody>
          <a:bodyPr/>
          <a:lstStyle/>
          <a:p>
            <a:r>
              <a:rPr lang="zh-CN" altLang="en-US" dirty="0"/>
              <a:t>采集数据</a:t>
            </a:r>
          </a:p>
        </p:txBody>
      </p:sp>
      <p:sp>
        <p:nvSpPr>
          <p:cNvPr id="5" name="文本框 4">
            <a:extLst>
              <a:ext uri="{FF2B5EF4-FFF2-40B4-BE49-F238E27FC236}">
                <a16:creationId xmlns:a16="http://schemas.microsoft.com/office/drawing/2014/main" id="{573FA8D1-781D-462D-B387-47738259DF2C}"/>
              </a:ext>
            </a:extLst>
          </p:cNvPr>
          <p:cNvSpPr txBox="1"/>
          <p:nvPr/>
        </p:nvSpPr>
        <p:spPr>
          <a:xfrm>
            <a:off x="11064768" y="6504860"/>
            <a:ext cx="1127232" cy="369332"/>
          </a:xfrm>
          <a:prstGeom prst="rect">
            <a:avLst/>
          </a:prstGeom>
          <a:noFill/>
        </p:spPr>
        <p:txBody>
          <a:bodyPr wrap="none" rtlCol="0">
            <a:spAutoFit/>
          </a:bodyPr>
          <a:lstStyle/>
          <a:p>
            <a:r>
              <a:rPr lang="en-US" altLang="zh-CN" dirty="0"/>
              <a:t>5.28-6.10</a:t>
            </a:r>
            <a:endParaRPr lang="zh-CN" altLang="en-US" dirty="0"/>
          </a:p>
        </p:txBody>
      </p:sp>
      <p:sp>
        <p:nvSpPr>
          <p:cNvPr id="6" name="文本框 5">
            <a:extLst>
              <a:ext uri="{FF2B5EF4-FFF2-40B4-BE49-F238E27FC236}">
                <a16:creationId xmlns:a16="http://schemas.microsoft.com/office/drawing/2014/main" id="{AA59037F-EDF2-459C-831D-9CE447AA3267}"/>
              </a:ext>
            </a:extLst>
          </p:cNvPr>
          <p:cNvSpPr txBox="1"/>
          <p:nvPr/>
        </p:nvSpPr>
        <p:spPr>
          <a:xfrm>
            <a:off x="0" y="519532"/>
            <a:ext cx="169545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能量计数率</a:t>
            </a:r>
          </a:p>
        </p:txBody>
      </p:sp>
    </p:spTree>
    <p:extLst>
      <p:ext uri="{BB962C8B-B14F-4D97-AF65-F5344CB8AC3E}">
        <p14:creationId xmlns:p14="http://schemas.microsoft.com/office/powerpoint/2010/main" val="262561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5B7E49-ABA9-471D-B4D5-EECCA4B0F6EB}"/>
              </a:ext>
            </a:extLst>
          </p:cNvPr>
          <p:cNvSpPr>
            <a:spLocks noGrp="1"/>
          </p:cNvSpPr>
          <p:nvPr>
            <p:ph type="sldNum" sz="quarter" idx="12"/>
          </p:nvPr>
        </p:nvSpPr>
        <p:spPr/>
        <p:txBody>
          <a:bodyPr/>
          <a:lstStyle/>
          <a:p>
            <a:fld id="{D459CD81-B205-4F3B-A9C6-9967267E909A}" type="slidenum">
              <a:rPr lang="zh-CN" altLang="en-US" smtClean="0"/>
              <a:t>19</a:t>
            </a:fld>
            <a:endParaRPr lang="zh-CN" altLang="en-US"/>
          </a:p>
        </p:txBody>
      </p:sp>
      <p:sp>
        <p:nvSpPr>
          <p:cNvPr id="3" name="标题 2">
            <a:extLst>
              <a:ext uri="{FF2B5EF4-FFF2-40B4-BE49-F238E27FC236}">
                <a16:creationId xmlns:a16="http://schemas.microsoft.com/office/drawing/2014/main" id="{C57F7496-C1B9-4F89-B709-021D68233BD7}"/>
              </a:ext>
            </a:extLst>
          </p:cNvPr>
          <p:cNvSpPr>
            <a:spLocks noGrp="1"/>
          </p:cNvSpPr>
          <p:nvPr>
            <p:ph type="title"/>
          </p:nvPr>
        </p:nvSpPr>
        <p:spPr/>
        <p:txBody>
          <a:bodyPr/>
          <a:lstStyle/>
          <a:p>
            <a:r>
              <a:rPr lang="zh-CN" altLang="en-US" dirty="0"/>
              <a:t>研究意义</a:t>
            </a:r>
          </a:p>
        </p:txBody>
      </p:sp>
      <p:sp>
        <p:nvSpPr>
          <p:cNvPr id="5" name="文本框 4">
            <a:extLst>
              <a:ext uri="{FF2B5EF4-FFF2-40B4-BE49-F238E27FC236}">
                <a16:creationId xmlns:a16="http://schemas.microsoft.com/office/drawing/2014/main" id="{72A0981C-F020-4025-83DF-F8EBBB126E58}"/>
              </a:ext>
            </a:extLst>
          </p:cNvPr>
          <p:cNvSpPr txBox="1"/>
          <p:nvPr/>
        </p:nvSpPr>
        <p:spPr>
          <a:xfrm>
            <a:off x="0" y="500189"/>
            <a:ext cx="11717867" cy="923330"/>
          </a:xfrm>
          <a:prstGeom prst="rect">
            <a:avLst/>
          </a:prstGeom>
          <a:noFill/>
        </p:spPr>
        <p:txBody>
          <a:bodyPr wrap="square">
            <a:spAutoFit/>
          </a:bodyPr>
          <a:lstStyle/>
          <a:p>
            <a:pPr marL="285750" indent="-285750">
              <a:buFont typeface="Wingdings" panose="05000000000000000000" pitchFamily="2" charset="2"/>
              <a:buChar char="n"/>
            </a:pPr>
            <a:r>
              <a:rPr lang="zh-CN" altLang="en-US" dirty="0"/>
              <a:t>尝试从数字信号处理方面降低</a:t>
            </a:r>
            <a:r>
              <a:rPr lang="en-US" altLang="zh-CN" dirty="0"/>
              <a:t>RECODE</a:t>
            </a:r>
            <a:r>
              <a:rPr lang="zh-CN" altLang="en-US" dirty="0"/>
              <a:t>探测系统阈值</a:t>
            </a:r>
            <a:endParaRPr lang="en-US" altLang="zh-CN" dirty="0"/>
          </a:p>
          <a:p>
            <a:pPr marL="285750" indent="-285750">
              <a:buFont typeface="Wingdings" panose="05000000000000000000" pitchFamily="2" charset="2"/>
              <a:buChar char="n"/>
            </a:pPr>
            <a:r>
              <a:rPr lang="zh-CN" altLang="en-US" dirty="0"/>
              <a:t>研究宏观机械振动等因素对于高纯锗探测器的影响和机理</a:t>
            </a:r>
            <a:endParaRPr lang="en-US" altLang="zh-CN" dirty="0"/>
          </a:p>
          <a:p>
            <a:pPr marL="285750" indent="-285750">
              <a:buFont typeface="Wingdings" panose="05000000000000000000" pitchFamily="2" charset="2"/>
              <a:buChar char="n"/>
            </a:pPr>
            <a:r>
              <a:rPr lang="zh-CN" altLang="en-US" dirty="0"/>
              <a:t>优化未来探测器系统设计、能够提供参考资料</a:t>
            </a:r>
          </a:p>
        </p:txBody>
      </p:sp>
    </p:spTree>
    <p:extLst>
      <p:ext uri="{BB962C8B-B14F-4D97-AF65-F5344CB8AC3E}">
        <p14:creationId xmlns:p14="http://schemas.microsoft.com/office/powerpoint/2010/main" val="71260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2" name="直接箭头连接符 151">
            <a:extLst>
              <a:ext uri="{FF2B5EF4-FFF2-40B4-BE49-F238E27FC236}">
                <a16:creationId xmlns:a16="http://schemas.microsoft.com/office/drawing/2014/main" id="{B8A18C93-EEE0-4F5F-9082-80FA764CD5F9}"/>
              </a:ext>
            </a:extLst>
          </p:cNvPr>
          <p:cNvCxnSpPr>
            <a:cxnSpLocks/>
          </p:cNvCxnSpPr>
          <p:nvPr/>
        </p:nvCxnSpPr>
        <p:spPr>
          <a:xfrm flipV="1">
            <a:off x="10328718" y="5556798"/>
            <a:ext cx="1018850" cy="619"/>
          </a:xfrm>
          <a:prstGeom prst="straightConnector1">
            <a:avLst/>
          </a:prstGeom>
          <a:ln w="38100">
            <a:gradFill flip="none" rotWithShape="1">
              <a:gsLst>
                <a:gs pos="0">
                  <a:schemeClr val="bg1"/>
                </a:gs>
                <a:gs pos="100000">
                  <a:schemeClr val="tx1"/>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12" name="任意多边形: 形状 111">
            <a:extLst>
              <a:ext uri="{FF2B5EF4-FFF2-40B4-BE49-F238E27FC236}">
                <a16:creationId xmlns:a16="http://schemas.microsoft.com/office/drawing/2014/main" id="{04B4B2B3-E5A6-4218-BB62-A4696386ED48}"/>
              </a:ext>
            </a:extLst>
          </p:cNvPr>
          <p:cNvSpPr/>
          <p:nvPr/>
        </p:nvSpPr>
        <p:spPr>
          <a:xfrm rot="20216716">
            <a:off x="8093636" y="5860069"/>
            <a:ext cx="1223059" cy="133610"/>
          </a:xfrm>
          <a:custGeom>
            <a:avLst/>
            <a:gdLst>
              <a:gd name="connsiteX0" fmla="*/ 0 w 1654841"/>
              <a:gd name="connsiteY0" fmla="*/ 8938 h 218596"/>
              <a:gd name="connsiteX1" fmla="*/ 223025 w 1654841"/>
              <a:gd name="connsiteY1" fmla="*/ 218581 h 218596"/>
              <a:gd name="connsiteX2" fmla="*/ 526338 w 1654841"/>
              <a:gd name="connsiteY2" fmla="*/ 17 h 218596"/>
              <a:gd name="connsiteX3" fmla="*/ 753823 w 1654841"/>
              <a:gd name="connsiteY3" fmla="*/ 205199 h 218596"/>
              <a:gd name="connsiteX4" fmla="*/ 1003610 w 1654841"/>
              <a:gd name="connsiteY4" fmla="*/ 4477 h 218596"/>
              <a:gd name="connsiteX5" fmla="*/ 1244477 w 1654841"/>
              <a:gd name="connsiteY5" fmla="*/ 182897 h 218596"/>
              <a:gd name="connsiteX6" fmla="*/ 1445198 w 1654841"/>
              <a:gd name="connsiteY6" fmla="*/ 17859 h 218596"/>
              <a:gd name="connsiteX7" fmla="*/ 1654841 w 1654841"/>
              <a:gd name="connsiteY7" fmla="*/ 187357 h 21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4841" h="218596">
                <a:moveTo>
                  <a:pt x="0" y="8938"/>
                </a:moveTo>
                <a:cubicBezTo>
                  <a:pt x="67651" y="114503"/>
                  <a:pt x="135302" y="220068"/>
                  <a:pt x="223025" y="218581"/>
                </a:cubicBezTo>
                <a:cubicBezTo>
                  <a:pt x="310748" y="217094"/>
                  <a:pt x="437872" y="2247"/>
                  <a:pt x="526338" y="17"/>
                </a:cubicBezTo>
                <a:cubicBezTo>
                  <a:pt x="614804" y="-2213"/>
                  <a:pt x="674278" y="204456"/>
                  <a:pt x="753823" y="205199"/>
                </a:cubicBezTo>
                <a:cubicBezTo>
                  <a:pt x="833368" y="205942"/>
                  <a:pt x="921834" y="8194"/>
                  <a:pt x="1003610" y="4477"/>
                </a:cubicBezTo>
                <a:cubicBezTo>
                  <a:pt x="1085386" y="760"/>
                  <a:pt x="1170879" y="180667"/>
                  <a:pt x="1244477" y="182897"/>
                </a:cubicBezTo>
                <a:cubicBezTo>
                  <a:pt x="1318075" y="185127"/>
                  <a:pt x="1376804" y="17116"/>
                  <a:pt x="1445198" y="17859"/>
                </a:cubicBezTo>
                <a:cubicBezTo>
                  <a:pt x="1513592" y="18602"/>
                  <a:pt x="1613210" y="168772"/>
                  <a:pt x="1654841" y="187357"/>
                </a:cubicBezTo>
              </a:path>
            </a:pathLst>
          </a:custGeom>
          <a:noFill/>
          <a:ln w="38100">
            <a:solidFill>
              <a:schemeClr val="tx1"/>
            </a:solidFill>
            <a:headEnd type="triangl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12">
            <a:extLst>
              <a:ext uri="{FF2B5EF4-FFF2-40B4-BE49-F238E27FC236}">
                <a16:creationId xmlns:a16="http://schemas.microsoft.com/office/drawing/2014/main" id="{ED27AF18-FB81-4AE4-B913-8EA30F48602E}"/>
              </a:ext>
            </a:extLst>
          </p:cNvPr>
          <p:cNvSpPr/>
          <p:nvPr/>
        </p:nvSpPr>
        <p:spPr>
          <a:xfrm>
            <a:off x="7124012" y="5527296"/>
            <a:ext cx="2154841" cy="204768"/>
          </a:xfrm>
          <a:custGeom>
            <a:avLst/>
            <a:gdLst>
              <a:gd name="connsiteX0" fmla="*/ 0 w 1654841"/>
              <a:gd name="connsiteY0" fmla="*/ 8938 h 218596"/>
              <a:gd name="connsiteX1" fmla="*/ 223025 w 1654841"/>
              <a:gd name="connsiteY1" fmla="*/ 218581 h 218596"/>
              <a:gd name="connsiteX2" fmla="*/ 526338 w 1654841"/>
              <a:gd name="connsiteY2" fmla="*/ 17 h 218596"/>
              <a:gd name="connsiteX3" fmla="*/ 753823 w 1654841"/>
              <a:gd name="connsiteY3" fmla="*/ 205199 h 218596"/>
              <a:gd name="connsiteX4" fmla="*/ 1003610 w 1654841"/>
              <a:gd name="connsiteY4" fmla="*/ 4477 h 218596"/>
              <a:gd name="connsiteX5" fmla="*/ 1244477 w 1654841"/>
              <a:gd name="connsiteY5" fmla="*/ 182897 h 218596"/>
              <a:gd name="connsiteX6" fmla="*/ 1445198 w 1654841"/>
              <a:gd name="connsiteY6" fmla="*/ 17859 h 218596"/>
              <a:gd name="connsiteX7" fmla="*/ 1654841 w 1654841"/>
              <a:gd name="connsiteY7" fmla="*/ 187357 h 21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4841" h="218596">
                <a:moveTo>
                  <a:pt x="0" y="8938"/>
                </a:moveTo>
                <a:cubicBezTo>
                  <a:pt x="67651" y="114503"/>
                  <a:pt x="135302" y="220068"/>
                  <a:pt x="223025" y="218581"/>
                </a:cubicBezTo>
                <a:cubicBezTo>
                  <a:pt x="310748" y="217094"/>
                  <a:pt x="437872" y="2247"/>
                  <a:pt x="526338" y="17"/>
                </a:cubicBezTo>
                <a:cubicBezTo>
                  <a:pt x="614804" y="-2213"/>
                  <a:pt x="674278" y="204456"/>
                  <a:pt x="753823" y="205199"/>
                </a:cubicBezTo>
                <a:cubicBezTo>
                  <a:pt x="833368" y="205942"/>
                  <a:pt x="921834" y="8194"/>
                  <a:pt x="1003610" y="4477"/>
                </a:cubicBezTo>
                <a:cubicBezTo>
                  <a:pt x="1085386" y="760"/>
                  <a:pt x="1170879" y="180667"/>
                  <a:pt x="1244477" y="182897"/>
                </a:cubicBezTo>
                <a:cubicBezTo>
                  <a:pt x="1318075" y="185127"/>
                  <a:pt x="1376804" y="17116"/>
                  <a:pt x="1445198" y="17859"/>
                </a:cubicBezTo>
                <a:cubicBezTo>
                  <a:pt x="1513592" y="18602"/>
                  <a:pt x="1613210" y="168772"/>
                  <a:pt x="1654841" y="187357"/>
                </a:cubicBezTo>
              </a:path>
            </a:pathLst>
          </a:custGeom>
          <a:noFill/>
          <a:ln w="38100">
            <a:gradFill flip="none" rotWithShape="1">
              <a:gsLst>
                <a:gs pos="0">
                  <a:schemeClr val="bg1"/>
                </a:gs>
                <a:gs pos="100000">
                  <a:schemeClr val="tx1"/>
                </a:gs>
              </a:gsLst>
              <a:lin ang="0" scaled="1"/>
              <a:tileRect/>
            </a:gra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91BC04AD-12E3-470C-A15A-92FFB3F6823A}"/>
              </a:ext>
            </a:extLst>
          </p:cNvPr>
          <p:cNvSpPr txBox="1"/>
          <p:nvPr/>
        </p:nvSpPr>
        <p:spPr>
          <a:xfrm>
            <a:off x="7205841" y="5181862"/>
            <a:ext cx="1338828" cy="369332"/>
          </a:xfrm>
          <a:prstGeom prst="rect">
            <a:avLst/>
          </a:prstGeom>
          <a:noFill/>
        </p:spPr>
        <p:txBody>
          <a:bodyPr wrap="none" rtlCol="0">
            <a:spAutoFit/>
          </a:bodyPr>
          <a:lstStyle/>
          <a:p>
            <a:r>
              <a:rPr lang="zh-CN" altLang="en-US" dirty="0"/>
              <a:t>入射中微子</a:t>
            </a:r>
          </a:p>
        </p:txBody>
      </p:sp>
      <p:sp>
        <p:nvSpPr>
          <p:cNvPr id="106" name="任意多边形: 形状 105">
            <a:extLst>
              <a:ext uri="{FF2B5EF4-FFF2-40B4-BE49-F238E27FC236}">
                <a16:creationId xmlns:a16="http://schemas.microsoft.com/office/drawing/2014/main" id="{78583157-40A0-4DF4-9FDA-ECD3F9CA89C4}"/>
              </a:ext>
            </a:extLst>
          </p:cNvPr>
          <p:cNvSpPr/>
          <p:nvPr/>
        </p:nvSpPr>
        <p:spPr>
          <a:xfrm rot="20216716">
            <a:off x="7830638" y="4009947"/>
            <a:ext cx="1031719" cy="119392"/>
          </a:xfrm>
          <a:custGeom>
            <a:avLst/>
            <a:gdLst>
              <a:gd name="connsiteX0" fmla="*/ 0 w 1654841"/>
              <a:gd name="connsiteY0" fmla="*/ 8938 h 218596"/>
              <a:gd name="connsiteX1" fmla="*/ 223025 w 1654841"/>
              <a:gd name="connsiteY1" fmla="*/ 218581 h 218596"/>
              <a:gd name="connsiteX2" fmla="*/ 526338 w 1654841"/>
              <a:gd name="connsiteY2" fmla="*/ 17 h 218596"/>
              <a:gd name="connsiteX3" fmla="*/ 753823 w 1654841"/>
              <a:gd name="connsiteY3" fmla="*/ 205199 h 218596"/>
              <a:gd name="connsiteX4" fmla="*/ 1003610 w 1654841"/>
              <a:gd name="connsiteY4" fmla="*/ 4477 h 218596"/>
              <a:gd name="connsiteX5" fmla="*/ 1244477 w 1654841"/>
              <a:gd name="connsiteY5" fmla="*/ 182897 h 218596"/>
              <a:gd name="connsiteX6" fmla="*/ 1445198 w 1654841"/>
              <a:gd name="connsiteY6" fmla="*/ 17859 h 218596"/>
              <a:gd name="connsiteX7" fmla="*/ 1654841 w 1654841"/>
              <a:gd name="connsiteY7" fmla="*/ 187357 h 21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4841" h="218596">
                <a:moveTo>
                  <a:pt x="0" y="8938"/>
                </a:moveTo>
                <a:cubicBezTo>
                  <a:pt x="67651" y="114503"/>
                  <a:pt x="135302" y="220068"/>
                  <a:pt x="223025" y="218581"/>
                </a:cubicBezTo>
                <a:cubicBezTo>
                  <a:pt x="310748" y="217094"/>
                  <a:pt x="437872" y="2247"/>
                  <a:pt x="526338" y="17"/>
                </a:cubicBezTo>
                <a:cubicBezTo>
                  <a:pt x="614804" y="-2213"/>
                  <a:pt x="674278" y="204456"/>
                  <a:pt x="753823" y="205199"/>
                </a:cubicBezTo>
                <a:cubicBezTo>
                  <a:pt x="833368" y="205942"/>
                  <a:pt x="921834" y="8194"/>
                  <a:pt x="1003610" y="4477"/>
                </a:cubicBezTo>
                <a:cubicBezTo>
                  <a:pt x="1085386" y="760"/>
                  <a:pt x="1170879" y="180667"/>
                  <a:pt x="1244477" y="182897"/>
                </a:cubicBezTo>
                <a:cubicBezTo>
                  <a:pt x="1318075" y="185127"/>
                  <a:pt x="1376804" y="17116"/>
                  <a:pt x="1445198" y="17859"/>
                </a:cubicBezTo>
                <a:cubicBezTo>
                  <a:pt x="1513592" y="18602"/>
                  <a:pt x="1613210" y="168772"/>
                  <a:pt x="1654841" y="187357"/>
                </a:cubicBezTo>
              </a:path>
            </a:pathLst>
          </a:custGeom>
          <a:noFill/>
          <a:ln w="38100">
            <a:solidFill>
              <a:schemeClr val="tx1"/>
            </a:solidFill>
            <a:headEnd type="triangle"/>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a:extLst>
              <a:ext uri="{FF2B5EF4-FFF2-40B4-BE49-F238E27FC236}">
                <a16:creationId xmlns:a16="http://schemas.microsoft.com/office/drawing/2014/main" id="{1FE54801-5CB1-4398-8AD4-E484D2C3C28B}"/>
              </a:ext>
            </a:extLst>
          </p:cNvPr>
          <p:cNvSpPr/>
          <p:nvPr/>
        </p:nvSpPr>
        <p:spPr>
          <a:xfrm>
            <a:off x="6955831" y="3714071"/>
            <a:ext cx="1879109" cy="204768"/>
          </a:xfrm>
          <a:custGeom>
            <a:avLst/>
            <a:gdLst>
              <a:gd name="connsiteX0" fmla="*/ 0 w 1654841"/>
              <a:gd name="connsiteY0" fmla="*/ 8938 h 218596"/>
              <a:gd name="connsiteX1" fmla="*/ 223025 w 1654841"/>
              <a:gd name="connsiteY1" fmla="*/ 218581 h 218596"/>
              <a:gd name="connsiteX2" fmla="*/ 526338 w 1654841"/>
              <a:gd name="connsiteY2" fmla="*/ 17 h 218596"/>
              <a:gd name="connsiteX3" fmla="*/ 753823 w 1654841"/>
              <a:gd name="connsiteY3" fmla="*/ 205199 h 218596"/>
              <a:gd name="connsiteX4" fmla="*/ 1003610 w 1654841"/>
              <a:gd name="connsiteY4" fmla="*/ 4477 h 218596"/>
              <a:gd name="connsiteX5" fmla="*/ 1244477 w 1654841"/>
              <a:gd name="connsiteY5" fmla="*/ 182897 h 218596"/>
              <a:gd name="connsiteX6" fmla="*/ 1445198 w 1654841"/>
              <a:gd name="connsiteY6" fmla="*/ 17859 h 218596"/>
              <a:gd name="connsiteX7" fmla="*/ 1654841 w 1654841"/>
              <a:gd name="connsiteY7" fmla="*/ 187357 h 21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4841" h="218596">
                <a:moveTo>
                  <a:pt x="0" y="8938"/>
                </a:moveTo>
                <a:cubicBezTo>
                  <a:pt x="67651" y="114503"/>
                  <a:pt x="135302" y="220068"/>
                  <a:pt x="223025" y="218581"/>
                </a:cubicBezTo>
                <a:cubicBezTo>
                  <a:pt x="310748" y="217094"/>
                  <a:pt x="437872" y="2247"/>
                  <a:pt x="526338" y="17"/>
                </a:cubicBezTo>
                <a:cubicBezTo>
                  <a:pt x="614804" y="-2213"/>
                  <a:pt x="674278" y="204456"/>
                  <a:pt x="753823" y="205199"/>
                </a:cubicBezTo>
                <a:cubicBezTo>
                  <a:pt x="833368" y="205942"/>
                  <a:pt x="921834" y="8194"/>
                  <a:pt x="1003610" y="4477"/>
                </a:cubicBezTo>
                <a:cubicBezTo>
                  <a:pt x="1085386" y="760"/>
                  <a:pt x="1170879" y="180667"/>
                  <a:pt x="1244477" y="182897"/>
                </a:cubicBezTo>
                <a:cubicBezTo>
                  <a:pt x="1318075" y="185127"/>
                  <a:pt x="1376804" y="17116"/>
                  <a:pt x="1445198" y="17859"/>
                </a:cubicBezTo>
                <a:cubicBezTo>
                  <a:pt x="1513592" y="18602"/>
                  <a:pt x="1613210" y="168772"/>
                  <a:pt x="1654841" y="187357"/>
                </a:cubicBezTo>
              </a:path>
            </a:pathLst>
          </a:custGeom>
          <a:noFill/>
          <a:ln w="38100">
            <a:gradFill flip="none" rotWithShape="1">
              <a:gsLst>
                <a:gs pos="0">
                  <a:schemeClr val="bg1"/>
                </a:gs>
                <a:gs pos="100000">
                  <a:schemeClr val="tx1"/>
                </a:gs>
              </a:gsLst>
              <a:lin ang="0" scaled="1"/>
              <a:tileRect/>
            </a:gra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31AE1507-C4C7-43F4-A007-2666FF2D39F7}"/>
              </a:ext>
            </a:extLst>
          </p:cNvPr>
          <p:cNvSpPr>
            <a:spLocks noGrp="1"/>
          </p:cNvSpPr>
          <p:nvPr>
            <p:ph type="sldNum" sz="quarter" idx="12"/>
          </p:nvPr>
        </p:nvSpPr>
        <p:spPr/>
        <p:txBody>
          <a:bodyPr/>
          <a:lstStyle/>
          <a:p>
            <a:fld id="{D459CD81-B205-4F3B-A9C6-9967267E909A}" type="slidenum">
              <a:rPr lang="zh-CN" altLang="en-US" smtClean="0"/>
              <a:t>2</a:t>
            </a:fld>
            <a:endParaRPr lang="zh-CN" altLang="en-US"/>
          </a:p>
        </p:txBody>
      </p:sp>
      <p:sp>
        <p:nvSpPr>
          <p:cNvPr id="3" name="标题 2">
            <a:extLst>
              <a:ext uri="{FF2B5EF4-FFF2-40B4-BE49-F238E27FC236}">
                <a16:creationId xmlns:a16="http://schemas.microsoft.com/office/drawing/2014/main" id="{52029C57-9475-4C83-A590-B25138F72910}"/>
              </a:ext>
            </a:extLst>
          </p:cNvPr>
          <p:cNvSpPr>
            <a:spLocks noGrp="1"/>
          </p:cNvSpPr>
          <p:nvPr>
            <p:ph type="title"/>
          </p:nvPr>
        </p:nvSpPr>
        <p:spPr/>
        <p:txBody>
          <a:bodyPr/>
          <a:lstStyle/>
          <a:p>
            <a:r>
              <a:rPr lang="zh-CN" altLang="en-US" dirty="0"/>
              <a:t>背景介绍：中微子（</a:t>
            </a:r>
            <a:r>
              <a:rPr lang="en-US" altLang="zh-CN" dirty="0"/>
              <a:t>Neutrino</a:t>
            </a:r>
            <a:r>
              <a:rPr lang="zh-CN" altLang="en-US" dirty="0"/>
              <a:t>）</a:t>
            </a:r>
          </a:p>
        </p:txBody>
      </p:sp>
      <p:sp>
        <p:nvSpPr>
          <p:cNvPr id="9" name="文本框 8">
            <a:extLst>
              <a:ext uri="{FF2B5EF4-FFF2-40B4-BE49-F238E27FC236}">
                <a16:creationId xmlns:a16="http://schemas.microsoft.com/office/drawing/2014/main" id="{F7792AA2-15CB-4F07-B703-E1DAEFB959A9}"/>
              </a:ext>
            </a:extLst>
          </p:cNvPr>
          <p:cNvSpPr txBox="1"/>
          <p:nvPr/>
        </p:nvSpPr>
        <p:spPr>
          <a:xfrm>
            <a:off x="0" y="6627168"/>
            <a:ext cx="12192000" cy="230832"/>
          </a:xfrm>
          <a:prstGeom prst="rect">
            <a:avLst/>
          </a:prstGeom>
          <a:noFill/>
        </p:spPr>
        <p:txBody>
          <a:bodyPr wrap="square">
            <a:spAutoFit/>
          </a:bodyPr>
          <a:lstStyle/>
          <a:p>
            <a:r>
              <a:rPr lang="zh-CN" altLang="en-US" sz="900" dirty="0"/>
              <a:t>照片来源 Los Alamos National Laboratory、</a:t>
            </a:r>
            <a:r>
              <a:rPr lang="en-US" altLang="zh-CN" sz="900" dirty="0"/>
              <a:t>Yinweichen</a:t>
            </a:r>
            <a:r>
              <a:rPr lang="zh-CN" altLang="en-US" sz="900" dirty="0"/>
              <a:t>，</a:t>
            </a:r>
            <a:r>
              <a:rPr lang="en-US" altLang="zh-CN" sz="900" dirty="0">
                <a:hlinkClick r:id="rId3"/>
              </a:rPr>
              <a:t>https://commons.wikimedia.org/</a:t>
            </a:r>
            <a:r>
              <a:rPr lang="zh-CN" altLang="en-US" sz="900" dirty="0"/>
              <a:t>、</a:t>
            </a:r>
            <a:r>
              <a:rPr lang="en-US" altLang="zh-CN" sz="900" dirty="0">
                <a:hlinkClick r:id="rId4"/>
              </a:rPr>
              <a:t>Neutrino Science at SNS</a:t>
            </a:r>
            <a:endParaRPr lang="zh-CN" altLang="en-US" sz="900" dirty="0"/>
          </a:p>
        </p:txBody>
      </p:sp>
      <p:grpSp>
        <p:nvGrpSpPr>
          <p:cNvPr id="7" name="组合 6">
            <a:extLst>
              <a:ext uri="{FF2B5EF4-FFF2-40B4-BE49-F238E27FC236}">
                <a16:creationId xmlns:a16="http://schemas.microsoft.com/office/drawing/2014/main" id="{3EF3201C-925F-41F1-895F-1682492A3DE6}"/>
              </a:ext>
            </a:extLst>
          </p:cNvPr>
          <p:cNvGrpSpPr>
            <a:grpSpLocks noChangeAspect="1"/>
          </p:cNvGrpSpPr>
          <p:nvPr/>
        </p:nvGrpSpPr>
        <p:grpSpPr>
          <a:xfrm>
            <a:off x="882888" y="4180193"/>
            <a:ext cx="4186714" cy="2057400"/>
            <a:chOff x="614998" y="899160"/>
            <a:chExt cx="9278508" cy="4559567"/>
          </a:xfrm>
        </p:grpSpPr>
        <p:pic>
          <p:nvPicPr>
            <p:cNvPr id="1028" name="Picture 4" descr="undefined">
              <a:extLst>
                <a:ext uri="{FF2B5EF4-FFF2-40B4-BE49-F238E27FC236}">
                  <a16:creationId xmlns:a16="http://schemas.microsoft.com/office/drawing/2014/main" id="{0DFE0155-6AB8-42AB-8E53-207B347D7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998" y="899160"/>
              <a:ext cx="3687761" cy="45595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5AF2E8F8-8006-4AD5-A722-AB3FB538E8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760" y="899161"/>
              <a:ext cx="5590746" cy="455956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文本框 12">
            <a:extLst>
              <a:ext uri="{FF2B5EF4-FFF2-40B4-BE49-F238E27FC236}">
                <a16:creationId xmlns:a16="http://schemas.microsoft.com/office/drawing/2014/main" id="{6C5ABCCD-3EA0-4111-B3AA-943F11106FE3}"/>
              </a:ext>
            </a:extLst>
          </p:cNvPr>
          <p:cNvSpPr txBox="1"/>
          <p:nvPr/>
        </p:nvSpPr>
        <p:spPr>
          <a:xfrm>
            <a:off x="101600" y="6257836"/>
            <a:ext cx="6040120" cy="369332"/>
          </a:xfrm>
          <a:prstGeom prst="rect">
            <a:avLst/>
          </a:prstGeom>
          <a:noFill/>
        </p:spPr>
        <p:txBody>
          <a:bodyPr wrap="square">
            <a:spAutoFit/>
          </a:bodyPr>
          <a:lstStyle/>
          <a:p>
            <a:r>
              <a:rPr lang="en-US" altLang="zh-CN" dirty="0"/>
              <a:t>1956</a:t>
            </a:r>
            <a:r>
              <a:rPr lang="zh-CN" altLang="en-US" dirty="0"/>
              <a:t>年，莱因斯和科万利用核反应堆实验首次测到中微子</a:t>
            </a:r>
          </a:p>
        </p:txBody>
      </p:sp>
      <p:grpSp>
        <p:nvGrpSpPr>
          <p:cNvPr id="11" name="组合 10">
            <a:extLst>
              <a:ext uri="{FF2B5EF4-FFF2-40B4-BE49-F238E27FC236}">
                <a16:creationId xmlns:a16="http://schemas.microsoft.com/office/drawing/2014/main" id="{FFE9F1D5-061E-44D4-8F92-125C9E8FB1BB}"/>
              </a:ext>
            </a:extLst>
          </p:cNvPr>
          <p:cNvGrpSpPr/>
          <p:nvPr/>
        </p:nvGrpSpPr>
        <p:grpSpPr>
          <a:xfrm>
            <a:off x="101600" y="550907"/>
            <a:ext cx="3115626" cy="2981725"/>
            <a:chOff x="792798" y="591842"/>
            <a:chExt cx="3115626" cy="2981725"/>
          </a:xfrm>
        </p:grpSpPr>
        <p:pic>
          <p:nvPicPr>
            <p:cNvPr id="1032" name="Picture 8" descr="undefined">
              <a:extLst>
                <a:ext uri="{FF2B5EF4-FFF2-40B4-BE49-F238E27FC236}">
                  <a16:creationId xmlns:a16="http://schemas.microsoft.com/office/drawing/2014/main" id="{C7521A14-33ED-44F5-B831-B72927F98E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798" y="591842"/>
              <a:ext cx="3115626" cy="29817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圆角 9">
              <a:extLst>
                <a:ext uri="{FF2B5EF4-FFF2-40B4-BE49-F238E27FC236}">
                  <a16:creationId xmlns:a16="http://schemas.microsoft.com/office/drawing/2014/main" id="{31F97AD0-32E8-42D8-BEC7-4AACAA834A13}"/>
                </a:ext>
              </a:extLst>
            </p:cNvPr>
            <p:cNvSpPr/>
            <p:nvPr/>
          </p:nvSpPr>
          <p:spPr>
            <a:xfrm>
              <a:off x="977900" y="2885440"/>
              <a:ext cx="1736724" cy="603885"/>
            </a:xfrm>
            <a:prstGeom prst="roundRect">
              <a:avLst/>
            </a:prstGeom>
            <a:noFill/>
            <a:ln>
              <a:solidFill>
                <a:srgbClr val="94E361"/>
              </a:solidFill>
            </a:ln>
            <a:effectLst>
              <a:glow rad="889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34" name="Picture 10" descr="The inner workings of the detector used to measure elastic neutrino nuclear scattering at the SNS in the COHERENT experiment.">
            <a:extLst>
              <a:ext uri="{FF2B5EF4-FFF2-40B4-BE49-F238E27FC236}">
                <a16:creationId xmlns:a16="http://schemas.microsoft.com/office/drawing/2014/main" id="{68276984-2BA9-4998-BA8E-D9B13C2595C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68" t="636" r="51270" b="11681"/>
          <a:stretch/>
        </p:blipFill>
        <p:spPr bwMode="auto">
          <a:xfrm>
            <a:off x="3461624" y="620407"/>
            <a:ext cx="2138570" cy="2912225"/>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0B6A1CE7-3C4E-48DE-9DEB-5D79AAA7F8C2}"/>
              </a:ext>
            </a:extLst>
          </p:cNvPr>
          <p:cNvSpPr txBox="1"/>
          <p:nvPr/>
        </p:nvSpPr>
        <p:spPr>
          <a:xfrm>
            <a:off x="22464" y="3683856"/>
            <a:ext cx="6040120" cy="369332"/>
          </a:xfrm>
          <a:prstGeom prst="rect">
            <a:avLst/>
          </a:prstGeom>
          <a:noFill/>
        </p:spPr>
        <p:txBody>
          <a:bodyPr wrap="square">
            <a:spAutoFit/>
          </a:bodyPr>
          <a:lstStyle/>
          <a:p>
            <a:pPr algn="ctr"/>
            <a:r>
              <a:rPr lang="zh-CN" altLang="en-US" dirty="0"/>
              <a:t>中微子相关研究已获得 </a:t>
            </a:r>
            <a:r>
              <a:rPr lang="en-US" altLang="zh-CN" b="1" dirty="0"/>
              <a:t>4 </a:t>
            </a:r>
            <a:r>
              <a:rPr lang="zh-CN" altLang="en-US" dirty="0"/>
              <a:t>次诺贝尔物理学奖</a:t>
            </a:r>
          </a:p>
        </p:txBody>
      </p:sp>
      <p:sp>
        <p:nvSpPr>
          <p:cNvPr id="12" name="箭头: 右 11">
            <a:extLst>
              <a:ext uri="{FF2B5EF4-FFF2-40B4-BE49-F238E27FC236}">
                <a16:creationId xmlns:a16="http://schemas.microsoft.com/office/drawing/2014/main" id="{1626D22C-3D88-417F-98E1-74006E39F9E6}"/>
              </a:ext>
            </a:extLst>
          </p:cNvPr>
          <p:cNvSpPr/>
          <p:nvPr/>
        </p:nvSpPr>
        <p:spPr>
          <a:xfrm rot="16200000">
            <a:off x="3378475" y="3391593"/>
            <a:ext cx="5986518" cy="484632"/>
          </a:xfrm>
          <a:prstGeom prst="rightArrow">
            <a:avLst>
              <a:gd name="adj1" fmla="val 50000"/>
              <a:gd name="adj2" fmla="val 186269"/>
            </a:avLst>
          </a:prstGeom>
          <a:gradFill flip="none" rotWithShape="1">
            <a:gsLst>
              <a:gs pos="0">
                <a:srgbClr val="797979">
                  <a:alpha val="0"/>
                </a:srgbClr>
              </a:gs>
              <a:gs pos="100000">
                <a:srgbClr val="214B5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3F359327-D615-4886-BB87-40A223DFC675}"/>
              </a:ext>
            </a:extLst>
          </p:cNvPr>
          <p:cNvSpPr txBox="1"/>
          <p:nvPr/>
        </p:nvSpPr>
        <p:spPr>
          <a:xfrm rot="16200000">
            <a:off x="5335307" y="3499190"/>
            <a:ext cx="1387902" cy="369332"/>
          </a:xfrm>
          <a:prstGeom prst="rect">
            <a:avLst/>
          </a:prstGeom>
          <a:noFill/>
        </p:spPr>
        <p:txBody>
          <a:bodyPr wrap="square">
            <a:spAutoFit/>
          </a:bodyPr>
          <a:lstStyle/>
          <a:p>
            <a:pPr algn="ctr"/>
            <a:r>
              <a:rPr lang="zh-CN" altLang="en-US" dirty="0"/>
              <a:t>中微子能量</a:t>
            </a:r>
          </a:p>
        </p:txBody>
      </p:sp>
      <p:sp>
        <p:nvSpPr>
          <p:cNvPr id="14" name="文本框 13">
            <a:extLst>
              <a:ext uri="{FF2B5EF4-FFF2-40B4-BE49-F238E27FC236}">
                <a16:creationId xmlns:a16="http://schemas.microsoft.com/office/drawing/2014/main" id="{991D1008-86B6-4931-AEAA-5013FAA0B1B0}"/>
              </a:ext>
            </a:extLst>
          </p:cNvPr>
          <p:cNvSpPr txBox="1"/>
          <p:nvPr/>
        </p:nvSpPr>
        <p:spPr>
          <a:xfrm>
            <a:off x="5844684" y="5439044"/>
            <a:ext cx="415498" cy="369332"/>
          </a:xfrm>
          <a:prstGeom prst="rect">
            <a:avLst/>
          </a:prstGeom>
          <a:noFill/>
        </p:spPr>
        <p:txBody>
          <a:bodyPr wrap="none" rtlCol="0">
            <a:spAutoFit/>
          </a:bodyPr>
          <a:lstStyle/>
          <a:p>
            <a:r>
              <a:rPr lang="zh-CN" altLang="en-US" dirty="0"/>
              <a:t>低</a:t>
            </a:r>
          </a:p>
        </p:txBody>
      </p:sp>
      <p:sp>
        <p:nvSpPr>
          <p:cNvPr id="22" name="文本框 21">
            <a:extLst>
              <a:ext uri="{FF2B5EF4-FFF2-40B4-BE49-F238E27FC236}">
                <a16:creationId xmlns:a16="http://schemas.microsoft.com/office/drawing/2014/main" id="{3A41FBCF-0468-4244-8081-DA5449090FD5}"/>
              </a:ext>
            </a:extLst>
          </p:cNvPr>
          <p:cNvSpPr txBox="1"/>
          <p:nvPr/>
        </p:nvSpPr>
        <p:spPr>
          <a:xfrm>
            <a:off x="5844684" y="1648308"/>
            <a:ext cx="415498" cy="369332"/>
          </a:xfrm>
          <a:prstGeom prst="rect">
            <a:avLst/>
          </a:prstGeom>
          <a:noFill/>
        </p:spPr>
        <p:txBody>
          <a:bodyPr wrap="none" rtlCol="0">
            <a:spAutoFit/>
          </a:bodyPr>
          <a:lstStyle/>
          <a:p>
            <a:r>
              <a:rPr lang="zh-CN" altLang="en-US" dirty="0"/>
              <a:t>高</a:t>
            </a:r>
          </a:p>
        </p:txBody>
      </p:sp>
      <p:grpSp>
        <p:nvGrpSpPr>
          <p:cNvPr id="23" name="组合 22">
            <a:extLst>
              <a:ext uri="{FF2B5EF4-FFF2-40B4-BE49-F238E27FC236}">
                <a16:creationId xmlns:a16="http://schemas.microsoft.com/office/drawing/2014/main" id="{1107BCDF-4FCC-4D14-A583-C7EEE7D36312}"/>
              </a:ext>
            </a:extLst>
          </p:cNvPr>
          <p:cNvGrpSpPr/>
          <p:nvPr/>
        </p:nvGrpSpPr>
        <p:grpSpPr>
          <a:xfrm>
            <a:off x="9053238" y="1468308"/>
            <a:ext cx="654068" cy="654884"/>
            <a:chOff x="7446258" y="4655443"/>
            <a:chExt cx="654068" cy="654884"/>
          </a:xfrm>
        </p:grpSpPr>
        <p:sp>
          <p:nvSpPr>
            <p:cNvPr id="24" name="椭圆 23">
              <a:extLst>
                <a:ext uri="{FF2B5EF4-FFF2-40B4-BE49-F238E27FC236}">
                  <a16:creationId xmlns:a16="http://schemas.microsoft.com/office/drawing/2014/main" id="{584604DF-D341-42C1-B013-2027A0D4D7F9}"/>
                </a:ext>
              </a:extLst>
            </p:cNvPr>
            <p:cNvSpPr/>
            <p:nvPr/>
          </p:nvSpPr>
          <p:spPr>
            <a:xfrm>
              <a:off x="7509401" y="4759777"/>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5" name="椭圆 24">
              <a:extLst>
                <a:ext uri="{FF2B5EF4-FFF2-40B4-BE49-F238E27FC236}">
                  <a16:creationId xmlns:a16="http://schemas.microsoft.com/office/drawing/2014/main" id="{E7C99F3C-2211-46A8-BD99-60329E2674BB}"/>
                </a:ext>
              </a:extLst>
            </p:cNvPr>
            <p:cNvSpPr/>
            <p:nvPr/>
          </p:nvSpPr>
          <p:spPr>
            <a:xfrm>
              <a:off x="7446258" y="4859096"/>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6" name="椭圆 25">
              <a:extLst>
                <a:ext uri="{FF2B5EF4-FFF2-40B4-BE49-F238E27FC236}">
                  <a16:creationId xmlns:a16="http://schemas.microsoft.com/office/drawing/2014/main" id="{912F3CC2-7B2E-45EF-A589-65E23E20CA31}"/>
                </a:ext>
              </a:extLst>
            </p:cNvPr>
            <p:cNvSpPr/>
            <p:nvPr/>
          </p:nvSpPr>
          <p:spPr>
            <a:xfrm>
              <a:off x="7598658" y="5011496"/>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7" name="椭圆 26">
              <a:extLst>
                <a:ext uri="{FF2B5EF4-FFF2-40B4-BE49-F238E27FC236}">
                  <a16:creationId xmlns:a16="http://schemas.microsoft.com/office/drawing/2014/main" id="{19D8CE8C-09A5-48CC-ACA0-BE176F0F87CC}"/>
                </a:ext>
              </a:extLst>
            </p:cNvPr>
            <p:cNvSpPr/>
            <p:nvPr/>
          </p:nvSpPr>
          <p:spPr>
            <a:xfrm>
              <a:off x="7643248" y="475701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8" name="椭圆 27">
              <a:extLst>
                <a:ext uri="{FF2B5EF4-FFF2-40B4-BE49-F238E27FC236}">
                  <a16:creationId xmlns:a16="http://schemas.microsoft.com/office/drawing/2014/main" id="{98A2DCDD-A8B7-45DA-BEBF-38BFACC15568}"/>
                </a:ext>
              </a:extLst>
            </p:cNvPr>
            <p:cNvSpPr/>
            <p:nvPr/>
          </p:nvSpPr>
          <p:spPr>
            <a:xfrm>
              <a:off x="7471507" y="4977230"/>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9" name="椭圆 28">
              <a:extLst>
                <a:ext uri="{FF2B5EF4-FFF2-40B4-BE49-F238E27FC236}">
                  <a16:creationId xmlns:a16="http://schemas.microsoft.com/office/drawing/2014/main" id="{F4BE4750-DD8E-4426-8CF4-9975003019B1}"/>
                </a:ext>
              </a:extLst>
            </p:cNvPr>
            <p:cNvSpPr/>
            <p:nvPr/>
          </p:nvSpPr>
          <p:spPr>
            <a:xfrm>
              <a:off x="7550640" y="506056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0" name="椭圆 29">
              <a:extLst>
                <a:ext uri="{FF2B5EF4-FFF2-40B4-BE49-F238E27FC236}">
                  <a16:creationId xmlns:a16="http://schemas.microsoft.com/office/drawing/2014/main" id="{0CF261D0-8332-4A47-81C4-62FE388084D7}"/>
                </a:ext>
              </a:extLst>
            </p:cNvPr>
            <p:cNvSpPr/>
            <p:nvPr/>
          </p:nvSpPr>
          <p:spPr>
            <a:xfrm>
              <a:off x="7681464" y="5018861"/>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1" name="椭圆 30">
              <a:extLst>
                <a:ext uri="{FF2B5EF4-FFF2-40B4-BE49-F238E27FC236}">
                  <a16:creationId xmlns:a16="http://schemas.microsoft.com/office/drawing/2014/main" id="{C4FDEF7B-4F5C-499C-AC3A-913A9B157F9E}"/>
                </a:ext>
              </a:extLst>
            </p:cNvPr>
            <p:cNvSpPr/>
            <p:nvPr/>
          </p:nvSpPr>
          <p:spPr>
            <a:xfrm>
              <a:off x="7822854" y="4970562"/>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2" name="椭圆 31">
              <a:extLst>
                <a:ext uri="{FF2B5EF4-FFF2-40B4-BE49-F238E27FC236}">
                  <a16:creationId xmlns:a16="http://schemas.microsoft.com/office/drawing/2014/main" id="{5DB11F55-1212-405E-992E-CA385F34F47D}"/>
                </a:ext>
              </a:extLst>
            </p:cNvPr>
            <p:cNvSpPr/>
            <p:nvPr/>
          </p:nvSpPr>
          <p:spPr>
            <a:xfrm>
              <a:off x="7625149" y="5130327"/>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3" name="椭圆 32">
              <a:extLst>
                <a:ext uri="{FF2B5EF4-FFF2-40B4-BE49-F238E27FC236}">
                  <a16:creationId xmlns:a16="http://schemas.microsoft.com/office/drawing/2014/main" id="{AD330BD2-C72E-4253-9AD3-F60BCC4B99C4}"/>
                </a:ext>
              </a:extLst>
            </p:cNvPr>
            <p:cNvSpPr/>
            <p:nvPr/>
          </p:nvSpPr>
          <p:spPr>
            <a:xfrm>
              <a:off x="7774746" y="512971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4" name="椭圆 33">
              <a:extLst>
                <a:ext uri="{FF2B5EF4-FFF2-40B4-BE49-F238E27FC236}">
                  <a16:creationId xmlns:a16="http://schemas.microsoft.com/office/drawing/2014/main" id="{51C2D885-F32F-4F5C-9FDE-5A020A6CFA8D}"/>
                </a:ext>
              </a:extLst>
            </p:cNvPr>
            <p:cNvSpPr/>
            <p:nvPr/>
          </p:nvSpPr>
          <p:spPr>
            <a:xfrm>
              <a:off x="7803384" y="4768807"/>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5" name="椭圆 34">
              <a:extLst>
                <a:ext uri="{FF2B5EF4-FFF2-40B4-BE49-F238E27FC236}">
                  <a16:creationId xmlns:a16="http://schemas.microsoft.com/office/drawing/2014/main" id="{FEE4AD53-9DC5-4767-8EAC-F41DB3A0CD2F}"/>
                </a:ext>
              </a:extLst>
            </p:cNvPr>
            <p:cNvSpPr/>
            <p:nvPr/>
          </p:nvSpPr>
          <p:spPr>
            <a:xfrm>
              <a:off x="7622932" y="465544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6" name="椭圆 35">
              <a:extLst>
                <a:ext uri="{FF2B5EF4-FFF2-40B4-BE49-F238E27FC236}">
                  <a16:creationId xmlns:a16="http://schemas.microsoft.com/office/drawing/2014/main" id="{2410A5A1-1541-4FAE-AA2C-116CF6293C8F}"/>
                </a:ext>
              </a:extLst>
            </p:cNvPr>
            <p:cNvSpPr/>
            <p:nvPr/>
          </p:nvSpPr>
          <p:spPr>
            <a:xfrm>
              <a:off x="7796352" y="4683653"/>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7" name="椭圆 36">
              <a:extLst>
                <a:ext uri="{FF2B5EF4-FFF2-40B4-BE49-F238E27FC236}">
                  <a16:creationId xmlns:a16="http://schemas.microsoft.com/office/drawing/2014/main" id="{C0DE782A-D17D-48C3-BD9E-2951EEBAB4E6}"/>
                </a:ext>
              </a:extLst>
            </p:cNvPr>
            <p:cNvSpPr/>
            <p:nvPr/>
          </p:nvSpPr>
          <p:spPr>
            <a:xfrm>
              <a:off x="7920326" y="483544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8" name="椭圆 37">
              <a:extLst>
                <a:ext uri="{FF2B5EF4-FFF2-40B4-BE49-F238E27FC236}">
                  <a16:creationId xmlns:a16="http://schemas.microsoft.com/office/drawing/2014/main" id="{E68DEB9C-4838-4BBD-84D2-30DAA0DB1239}"/>
                </a:ext>
              </a:extLst>
            </p:cNvPr>
            <p:cNvSpPr/>
            <p:nvPr/>
          </p:nvSpPr>
          <p:spPr>
            <a:xfrm>
              <a:off x="7890654" y="5016207"/>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39" name="椭圆 38">
              <a:extLst>
                <a:ext uri="{FF2B5EF4-FFF2-40B4-BE49-F238E27FC236}">
                  <a16:creationId xmlns:a16="http://schemas.microsoft.com/office/drawing/2014/main" id="{669E74E5-E1D3-4A34-BE6B-E0EE9D09F3ED}"/>
                </a:ext>
              </a:extLst>
            </p:cNvPr>
            <p:cNvSpPr/>
            <p:nvPr/>
          </p:nvSpPr>
          <p:spPr>
            <a:xfrm>
              <a:off x="7577082" y="4893292"/>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40" name="椭圆 39">
              <a:extLst>
                <a:ext uri="{FF2B5EF4-FFF2-40B4-BE49-F238E27FC236}">
                  <a16:creationId xmlns:a16="http://schemas.microsoft.com/office/drawing/2014/main" id="{B8095802-ED21-4B00-BF51-E8913E497A9D}"/>
                </a:ext>
              </a:extLst>
            </p:cNvPr>
            <p:cNvSpPr/>
            <p:nvPr/>
          </p:nvSpPr>
          <p:spPr>
            <a:xfrm>
              <a:off x="7727766" y="4893292"/>
              <a:ext cx="180000" cy="180000"/>
            </a:xfrm>
            <a:prstGeom prst="ellipse">
              <a:avLst/>
            </a:prstGeom>
            <a:solidFill>
              <a:srgbClr val="00B0F0"/>
            </a:solidFill>
            <a:ln>
              <a:noFill/>
            </a:ln>
            <a:effectLst>
              <a:glow rad="63500">
                <a:schemeClr val="accent5">
                  <a:satMod val="175000"/>
                </a:schemeClr>
              </a:glow>
            </a:effectLst>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grpSp>
      <p:sp>
        <p:nvSpPr>
          <p:cNvPr id="15" name="矩形 14">
            <a:extLst>
              <a:ext uri="{FF2B5EF4-FFF2-40B4-BE49-F238E27FC236}">
                <a16:creationId xmlns:a16="http://schemas.microsoft.com/office/drawing/2014/main" id="{02B56F4C-2F21-4DF7-9479-4CCF79DE4CDA}"/>
              </a:ext>
            </a:extLst>
          </p:cNvPr>
          <p:cNvSpPr/>
          <p:nvPr/>
        </p:nvSpPr>
        <p:spPr>
          <a:xfrm>
            <a:off x="6875832" y="1004448"/>
            <a:ext cx="5008880" cy="1582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352047B0-66C8-4E7A-A674-3922353ABDC0}"/>
              </a:ext>
            </a:extLst>
          </p:cNvPr>
          <p:cNvSpPr/>
          <p:nvPr/>
        </p:nvSpPr>
        <p:spPr>
          <a:xfrm>
            <a:off x="6875832" y="2904443"/>
            <a:ext cx="5008880" cy="1582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2CD2BF0-4F6D-430F-B1E8-26E28936C236}"/>
              </a:ext>
            </a:extLst>
          </p:cNvPr>
          <p:cNvSpPr/>
          <p:nvPr/>
        </p:nvSpPr>
        <p:spPr>
          <a:xfrm>
            <a:off x="6875832" y="4801098"/>
            <a:ext cx="5008880" cy="1582604"/>
          </a:xfrm>
          <a:prstGeom prst="rect">
            <a:avLst/>
          </a:prstGeom>
          <a:noFill/>
          <a:ln>
            <a:solidFill>
              <a:schemeClr val="tx1">
                <a:alpha val="80000"/>
              </a:schemeClr>
            </a:solidFill>
          </a:ln>
          <a:effectLst>
            <a:glow rad="12700">
              <a:schemeClr val="tx1">
                <a:alpha val="5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9BEF3B1B-9370-414E-8F43-28DA9DF7876C}"/>
              </a:ext>
            </a:extLst>
          </p:cNvPr>
          <p:cNvGrpSpPr>
            <a:grpSpLocks noChangeAspect="1"/>
          </p:cNvGrpSpPr>
          <p:nvPr/>
        </p:nvGrpSpPr>
        <p:grpSpPr>
          <a:xfrm>
            <a:off x="9301004" y="3706289"/>
            <a:ext cx="189796" cy="190033"/>
            <a:chOff x="7446258" y="4655443"/>
            <a:chExt cx="654068" cy="654884"/>
          </a:xfrm>
        </p:grpSpPr>
        <p:sp>
          <p:nvSpPr>
            <p:cNvPr id="46" name="椭圆 45">
              <a:extLst>
                <a:ext uri="{FF2B5EF4-FFF2-40B4-BE49-F238E27FC236}">
                  <a16:creationId xmlns:a16="http://schemas.microsoft.com/office/drawing/2014/main" id="{2CBD085D-BE05-46D1-BDB3-3C0D0C80F38F}"/>
                </a:ext>
              </a:extLst>
            </p:cNvPr>
            <p:cNvSpPr/>
            <p:nvPr/>
          </p:nvSpPr>
          <p:spPr>
            <a:xfrm>
              <a:off x="7509401" y="4759777"/>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47" name="椭圆 46">
              <a:extLst>
                <a:ext uri="{FF2B5EF4-FFF2-40B4-BE49-F238E27FC236}">
                  <a16:creationId xmlns:a16="http://schemas.microsoft.com/office/drawing/2014/main" id="{6FD96F4C-702C-4143-84B6-C74A96FCBC99}"/>
                </a:ext>
              </a:extLst>
            </p:cNvPr>
            <p:cNvSpPr/>
            <p:nvPr/>
          </p:nvSpPr>
          <p:spPr>
            <a:xfrm>
              <a:off x="7446258" y="4859096"/>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48" name="椭圆 47">
              <a:extLst>
                <a:ext uri="{FF2B5EF4-FFF2-40B4-BE49-F238E27FC236}">
                  <a16:creationId xmlns:a16="http://schemas.microsoft.com/office/drawing/2014/main" id="{D7F652AC-4CD7-4BFF-920A-6946DAD81483}"/>
                </a:ext>
              </a:extLst>
            </p:cNvPr>
            <p:cNvSpPr/>
            <p:nvPr/>
          </p:nvSpPr>
          <p:spPr>
            <a:xfrm>
              <a:off x="7598658" y="5011496"/>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49" name="椭圆 48">
              <a:extLst>
                <a:ext uri="{FF2B5EF4-FFF2-40B4-BE49-F238E27FC236}">
                  <a16:creationId xmlns:a16="http://schemas.microsoft.com/office/drawing/2014/main" id="{80C6BDF8-663C-4264-A848-70D0E1A1830C}"/>
                </a:ext>
              </a:extLst>
            </p:cNvPr>
            <p:cNvSpPr/>
            <p:nvPr/>
          </p:nvSpPr>
          <p:spPr>
            <a:xfrm>
              <a:off x="7643248" y="475701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0" name="椭圆 49">
              <a:extLst>
                <a:ext uri="{FF2B5EF4-FFF2-40B4-BE49-F238E27FC236}">
                  <a16:creationId xmlns:a16="http://schemas.microsoft.com/office/drawing/2014/main" id="{A1E513CD-4306-436B-8628-00EF96EBC104}"/>
                </a:ext>
              </a:extLst>
            </p:cNvPr>
            <p:cNvSpPr/>
            <p:nvPr/>
          </p:nvSpPr>
          <p:spPr>
            <a:xfrm>
              <a:off x="7471507" y="4977230"/>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1" name="椭圆 50">
              <a:extLst>
                <a:ext uri="{FF2B5EF4-FFF2-40B4-BE49-F238E27FC236}">
                  <a16:creationId xmlns:a16="http://schemas.microsoft.com/office/drawing/2014/main" id="{F9051479-A6BD-46C2-9BF2-EDB57ACA6D50}"/>
                </a:ext>
              </a:extLst>
            </p:cNvPr>
            <p:cNvSpPr/>
            <p:nvPr/>
          </p:nvSpPr>
          <p:spPr>
            <a:xfrm>
              <a:off x="7550640" y="506056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2" name="椭圆 51">
              <a:extLst>
                <a:ext uri="{FF2B5EF4-FFF2-40B4-BE49-F238E27FC236}">
                  <a16:creationId xmlns:a16="http://schemas.microsoft.com/office/drawing/2014/main" id="{EC711D19-22DE-4F60-ABD7-362B8EC705C3}"/>
                </a:ext>
              </a:extLst>
            </p:cNvPr>
            <p:cNvSpPr/>
            <p:nvPr/>
          </p:nvSpPr>
          <p:spPr>
            <a:xfrm>
              <a:off x="7681464" y="5018861"/>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3" name="椭圆 52">
              <a:extLst>
                <a:ext uri="{FF2B5EF4-FFF2-40B4-BE49-F238E27FC236}">
                  <a16:creationId xmlns:a16="http://schemas.microsoft.com/office/drawing/2014/main" id="{3B032C63-42E9-42EA-9E03-BE58BF988835}"/>
                </a:ext>
              </a:extLst>
            </p:cNvPr>
            <p:cNvSpPr/>
            <p:nvPr/>
          </p:nvSpPr>
          <p:spPr>
            <a:xfrm>
              <a:off x="7822854" y="4970562"/>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4" name="椭圆 53">
              <a:extLst>
                <a:ext uri="{FF2B5EF4-FFF2-40B4-BE49-F238E27FC236}">
                  <a16:creationId xmlns:a16="http://schemas.microsoft.com/office/drawing/2014/main" id="{AF34FDC1-E0B6-4743-BED5-C459239700D2}"/>
                </a:ext>
              </a:extLst>
            </p:cNvPr>
            <p:cNvSpPr/>
            <p:nvPr/>
          </p:nvSpPr>
          <p:spPr>
            <a:xfrm>
              <a:off x="7625149" y="5130327"/>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5" name="椭圆 54">
              <a:extLst>
                <a:ext uri="{FF2B5EF4-FFF2-40B4-BE49-F238E27FC236}">
                  <a16:creationId xmlns:a16="http://schemas.microsoft.com/office/drawing/2014/main" id="{A72D25F8-4A00-479E-82BA-BEB3DE045FCF}"/>
                </a:ext>
              </a:extLst>
            </p:cNvPr>
            <p:cNvSpPr/>
            <p:nvPr/>
          </p:nvSpPr>
          <p:spPr>
            <a:xfrm>
              <a:off x="7774746" y="512971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6" name="椭圆 55">
              <a:extLst>
                <a:ext uri="{FF2B5EF4-FFF2-40B4-BE49-F238E27FC236}">
                  <a16:creationId xmlns:a16="http://schemas.microsoft.com/office/drawing/2014/main" id="{E2199ECB-69B4-430D-AF1A-49058E14064B}"/>
                </a:ext>
              </a:extLst>
            </p:cNvPr>
            <p:cNvSpPr/>
            <p:nvPr/>
          </p:nvSpPr>
          <p:spPr>
            <a:xfrm>
              <a:off x="7803384" y="4768807"/>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7" name="椭圆 56">
              <a:extLst>
                <a:ext uri="{FF2B5EF4-FFF2-40B4-BE49-F238E27FC236}">
                  <a16:creationId xmlns:a16="http://schemas.microsoft.com/office/drawing/2014/main" id="{3C5A1D22-CA90-4C26-B869-6B313429A6A5}"/>
                </a:ext>
              </a:extLst>
            </p:cNvPr>
            <p:cNvSpPr/>
            <p:nvPr/>
          </p:nvSpPr>
          <p:spPr>
            <a:xfrm>
              <a:off x="7622932" y="465544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8" name="椭圆 57">
              <a:extLst>
                <a:ext uri="{FF2B5EF4-FFF2-40B4-BE49-F238E27FC236}">
                  <a16:creationId xmlns:a16="http://schemas.microsoft.com/office/drawing/2014/main" id="{484D15AE-E836-44FD-B004-802B1C9CDBED}"/>
                </a:ext>
              </a:extLst>
            </p:cNvPr>
            <p:cNvSpPr/>
            <p:nvPr/>
          </p:nvSpPr>
          <p:spPr>
            <a:xfrm>
              <a:off x="7796352" y="4683653"/>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59" name="椭圆 58">
              <a:extLst>
                <a:ext uri="{FF2B5EF4-FFF2-40B4-BE49-F238E27FC236}">
                  <a16:creationId xmlns:a16="http://schemas.microsoft.com/office/drawing/2014/main" id="{ADCD1ADA-A749-4A26-BE95-148E51A91AD7}"/>
                </a:ext>
              </a:extLst>
            </p:cNvPr>
            <p:cNvSpPr/>
            <p:nvPr/>
          </p:nvSpPr>
          <p:spPr>
            <a:xfrm>
              <a:off x="7920326" y="483544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0" name="椭圆 59">
              <a:extLst>
                <a:ext uri="{FF2B5EF4-FFF2-40B4-BE49-F238E27FC236}">
                  <a16:creationId xmlns:a16="http://schemas.microsoft.com/office/drawing/2014/main" id="{DF105D00-6796-41D7-B8BB-D8B90F78ED3F}"/>
                </a:ext>
              </a:extLst>
            </p:cNvPr>
            <p:cNvSpPr/>
            <p:nvPr/>
          </p:nvSpPr>
          <p:spPr>
            <a:xfrm>
              <a:off x="7890654" y="5016207"/>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1" name="椭圆 60">
              <a:extLst>
                <a:ext uri="{FF2B5EF4-FFF2-40B4-BE49-F238E27FC236}">
                  <a16:creationId xmlns:a16="http://schemas.microsoft.com/office/drawing/2014/main" id="{F5D48AAC-4E00-49CC-AD0A-63FB64F15A2D}"/>
                </a:ext>
              </a:extLst>
            </p:cNvPr>
            <p:cNvSpPr/>
            <p:nvPr/>
          </p:nvSpPr>
          <p:spPr>
            <a:xfrm>
              <a:off x="7577082" y="4893292"/>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2" name="椭圆 61">
              <a:extLst>
                <a:ext uri="{FF2B5EF4-FFF2-40B4-BE49-F238E27FC236}">
                  <a16:creationId xmlns:a16="http://schemas.microsoft.com/office/drawing/2014/main" id="{4C570670-BEB8-4481-9E74-EE650A485143}"/>
                </a:ext>
              </a:extLst>
            </p:cNvPr>
            <p:cNvSpPr/>
            <p:nvPr/>
          </p:nvSpPr>
          <p:spPr>
            <a:xfrm>
              <a:off x="7727766" y="489329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grpSp>
      <p:grpSp>
        <p:nvGrpSpPr>
          <p:cNvPr id="63" name="组合 62">
            <a:extLst>
              <a:ext uri="{FF2B5EF4-FFF2-40B4-BE49-F238E27FC236}">
                <a16:creationId xmlns:a16="http://schemas.microsoft.com/office/drawing/2014/main" id="{E7BF2BE8-2C36-4C90-A932-135A84962E2C}"/>
              </a:ext>
            </a:extLst>
          </p:cNvPr>
          <p:cNvGrpSpPr/>
          <p:nvPr/>
        </p:nvGrpSpPr>
        <p:grpSpPr>
          <a:xfrm>
            <a:off x="9051410" y="5264958"/>
            <a:ext cx="654068" cy="654884"/>
            <a:chOff x="7446258" y="4655443"/>
            <a:chExt cx="654068" cy="654884"/>
          </a:xfrm>
        </p:grpSpPr>
        <p:sp>
          <p:nvSpPr>
            <p:cNvPr id="64" name="椭圆 63">
              <a:extLst>
                <a:ext uri="{FF2B5EF4-FFF2-40B4-BE49-F238E27FC236}">
                  <a16:creationId xmlns:a16="http://schemas.microsoft.com/office/drawing/2014/main" id="{57FE4213-927E-4F5B-B624-17B9AAA0A4AE}"/>
                </a:ext>
              </a:extLst>
            </p:cNvPr>
            <p:cNvSpPr/>
            <p:nvPr/>
          </p:nvSpPr>
          <p:spPr>
            <a:xfrm>
              <a:off x="7509401" y="4759777"/>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5" name="椭圆 64">
              <a:extLst>
                <a:ext uri="{FF2B5EF4-FFF2-40B4-BE49-F238E27FC236}">
                  <a16:creationId xmlns:a16="http://schemas.microsoft.com/office/drawing/2014/main" id="{D7D53F45-99F0-4F8C-8344-7718663A9C0F}"/>
                </a:ext>
              </a:extLst>
            </p:cNvPr>
            <p:cNvSpPr/>
            <p:nvPr/>
          </p:nvSpPr>
          <p:spPr>
            <a:xfrm>
              <a:off x="7446258" y="4859096"/>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6" name="椭圆 65">
              <a:extLst>
                <a:ext uri="{FF2B5EF4-FFF2-40B4-BE49-F238E27FC236}">
                  <a16:creationId xmlns:a16="http://schemas.microsoft.com/office/drawing/2014/main" id="{AA6FB7F9-F888-4790-A8F5-F35AC4BAABDD}"/>
                </a:ext>
              </a:extLst>
            </p:cNvPr>
            <p:cNvSpPr/>
            <p:nvPr/>
          </p:nvSpPr>
          <p:spPr>
            <a:xfrm>
              <a:off x="7598658" y="5011496"/>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7" name="椭圆 66">
              <a:extLst>
                <a:ext uri="{FF2B5EF4-FFF2-40B4-BE49-F238E27FC236}">
                  <a16:creationId xmlns:a16="http://schemas.microsoft.com/office/drawing/2014/main" id="{EAF31E8B-CDE8-4AE2-B7D5-FF57C5DBC494}"/>
                </a:ext>
              </a:extLst>
            </p:cNvPr>
            <p:cNvSpPr/>
            <p:nvPr/>
          </p:nvSpPr>
          <p:spPr>
            <a:xfrm>
              <a:off x="7643248" y="475701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8" name="椭圆 67">
              <a:extLst>
                <a:ext uri="{FF2B5EF4-FFF2-40B4-BE49-F238E27FC236}">
                  <a16:creationId xmlns:a16="http://schemas.microsoft.com/office/drawing/2014/main" id="{AD08684A-9943-49D9-9BA8-33E51113522B}"/>
                </a:ext>
              </a:extLst>
            </p:cNvPr>
            <p:cNvSpPr/>
            <p:nvPr/>
          </p:nvSpPr>
          <p:spPr>
            <a:xfrm>
              <a:off x="7471507" y="4977230"/>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9" name="椭圆 68">
              <a:extLst>
                <a:ext uri="{FF2B5EF4-FFF2-40B4-BE49-F238E27FC236}">
                  <a16:creationId xmlns:a16="http://schemas.microsoft.com/office/drawing/2014/main" id="{1E33E4F3-2B36-4EF6-A3C9-CBF400CA2E68}"/>
                </a:ext>
              </a:extLst>
            </p:cNvPr>
            <p:cNvSpPr/>
            <p:nvPr/>
          </p:nvSpPr>
          <p:spPr>
            <a:xfrm>
              <a:off x="7550640" y="506056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0" name="椭圆 69">
              <a:extLst>
                <a:ext uri="{FF2B5EF4-FFF2-40B4-BE49-F238E27FC236}">
                  <a16:creationId xmlns:a16="http://schemas.microsoft.com/office/drawing/2014/main" id="{FD420576-DC0E-4A14-8380-D89027255D2E}"/>
                </a:ext>
              </a:extLst>
            </p:cNvPr>
            <p:cNvSpPr/>
            <p:nvPr/>
          </p:nvSpPr>
          <p:spPr>
            <a:xfrm>
              <a:off x="7681464" y="5018861"/>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1" name="椭圆 70">
              <a:extLst>
                <a:ext uri="{FF2B5EF4-FFF2-40B4-BE49-F238E27FC236}">
                  <a16:creationId xmlns:a16="http://schemas.microsoft.com/office/drawing/2014/main" id="{8ECE5978-6267-4E3B-8957-12C8725BA81D}"/>
                </a:ext>
              </a:extLst>
            </p:cNvPr>
            <p:cNvSpPr/>
            <p:nvPr/>
          </p:nvSpPr>
          <p:spPr>
            <a:xfrm>
              <a:off x="7822854" y="4970562"/>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2" name="椭圆 71">
              <a:extLst>
                <a:ext uri="{FF2B5EF4-FFF2-40B4-BE49-F238E27FC236}">
                  <a16:creationId xmlns:a16="http://schemas.microsoft.com/office/drawing/2014/main" id="{BDDD83CD-F11E-4150-9C5A-1C66892D4D3C}"/>
                </a:ext>
              </a:extLst>
            </p:cNvPr>
            <p:cNvSpPr/>
            <p:nvPr/>
          </p:nvSpPr>
          <p:spPr>
            <a:xfrm>
              <a:off x="7625149" y="5130327"/>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3" name="椭圆 72">
              <a:extLst>
                <a:ext uri="{FF2B5EF4-FFF2-40B4-BE49-F238E27FC236}">
                  <a16:creationId xmlns:a16="http://schemas.microsoft.com/office/drawing/2014/main" id="{0F1DB351-118A-4FF9-9227-E61EF52C4382}"/>
                </a:ext>
              </a:extLst>
            </p:cNvPr>
            <p:cNvSpPr/>
            <p:nvPr/>
          </p:nvSpPr>
          <p:spPr>
            <a:xfrm>
              <a:off x="7774746" y="512971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4" name="椭圆 73">
              <a:extLst>
                <a:ext uri="{FF2B5EF4-FFF2-40B4-BE49-F238E27FC236}">
                  <a16:creationId xmlns:a16="http://schemas.microsoft.com/office/drawing/2014/main" id="{5A499355-4719-46EF-9BC7-BC5A14CA07F3}"/>
                </a:ext>
              </a:extLst>
            </p:cNvPr>
            <p:cNvSpPr/>
            <p:nvPr/>
          </p:nvSpPr>
          <p:spPr>
            <a:xfrm>
              <a:off x="7803384" y="4768807"/>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5" name="椭圆 74">
              <a:extLst>
                <a:ext uri="{FF2B5EF4-FFF2-40B4-BE49-F238E27FC236}">
                  <a16:creationId xmlns:a16="http://schemas.microsoft.com/office/drawing/2014/main" id="{1B920860-F579-4579-843D-56CEC7930A1D}"/>
                </a:ext>
              </a:extLst>
            </p:cNvPr>
            <p:cNvSpPr/>
            <p:nvPr/>
          </p:nvSpPr>
          <p:spPr>
            <a:xfrm>
              <a:off x="7622932" y="465544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6" name="椭圆 75">
              <a:extLst>
                <a:ext uri="{FF2B5EF4-FFF2-40B4-BE49-F238E27FC236}">
                  <a16:creationId xmlns:a16="http://schemas.microsoft.com/office/drawing/2014/main" id="{6B2113C9-150B-4F00-9C0B-C78E96D5B249}"/>
                </a:ext>
              </a:extLst>
            </p:cNvPr>
            <p:cNvSpPr/>
            <p:nvPr/>
          </p:nvSpPr>
          <p:spPr>
            <a:xfrm>
              <a:off x="7796352" y="4683653"/>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7" name="椭圆 76">
              <a:extLst>
                <a:ext uri="{FF2B5EF4-FFF2-40B4-BE49-F238E27FC236}">
                  <a16:creationId xmlns:a16="http://schemas.microsoft.com/office/drawing/2014/main" id="{8B22389C-1505-451F-8D9E-741DD7C4F898}"/>
                </a:ext>
              </a:extLst>
            </p:cNvPr>
            <p:cNvSpPr/>
            <p:nvPr/>
          </p:nvSpPr>
          <p:spPr>
            <a:xfrm>
              <a:off x="7920326" y="483544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8" name="椭圆 77">
              <a:extLst>
                <a:ext uri="{FF2B5EF4-FFF2-40B4-BE49-F238E27FC236}">
                  <a16:creationId xmlns:a16="http://schemas.microsoft.com/office/drawing/2014/main" id="{A3BA5C93-CC08-43EF-AC70-91265D579652}"/>
                </a:ext>
              </a:extLst>
            </p:cNvPr>
            <p:cNvSpPr/>
            <p:nvPr/>
          </p:nvSpPr>
          <p:spPr>
            <a:xfrm>
              <a:off x="7890654" y="5016207"/>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79" name="椭圆 78">
              <a:extLst>
                <a:ext uri="{FF2B5EF4-FFF2-40B4-BE49-F238E27FC236}">
                  <a16:creationId xmlns:a16="http://schemas.microsoft.com/office/drawing/2014/main" id="{73FF3E92-8A48-40F9-B995-B6062059FAF0}"/>
                </a:ext>
              </a:extLst>
            </p:cNvPr>
            <p:cNvSpPr/>
            <p:nvPr/>
          </p:nvSpPr>
          <p:spPr>
            <a:xfrm>
              <a:off x="7577082" y="4893292"/>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80" name="椭圆 79">
              <a:extLst>
                <a:ext uri="{FF2B5EF4-FFF2-40B4-BE49-F238E27FC236}">
                  <a16:creationId xmlns:a16="http://schemas.microsoft.com/office/drawing/2014/main" id="{F25E6C5F-EA54-4A39-B11B-20C02E663C6A}"/>
                </a:ext>
              </a:extLst>
            </p:cNvPr>
            <p:cNvSpPr/>
            <p:nvPr/>
          </p:nvSpPr>
          <p:spPr>
            <a:xfrm>
              <a:off x="7727766" y="489329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grpSp>
      <p:sp>
        <p:nvSpPr>
          <p:cNvPr id="16" name="任意多边形: 形状 15">
            <a:extLst>
              <a:ext uri="{FF2B5EF4-FFF2-40B4-BE49-F238E27FC236}">
                <a16:creationId xmlns:a16="http://schemas.microsoft.com/office/drawing/2014/main" id="{C93E867E-4D75-4AAD-98DC-D4D2D6FAB82F}"/>
              </a:ext>
            </a:extLst>
          </p:cNvPr>
          <p:cNvSpPr/>
          <p:nvPr/>
        </p:nvSpPr>
        <p:spPr>
          <a:xfrm>
            <a:off x="7101952" y="1609401"/>
            <a:ext cx="2315322" cy="218596"/>
          </a:xfrm>
          <a:custGeom>
            <a:avLst/>
            <a:gdLst>
              <a:gd name="connsiteX0" fmla="*/ 0 w 1654841"/>
              <a:gd name="connsiteY0" fmla="*/ 8938 h 218596"/>
              <a:gd name="connsiteX1" fmla="*/ 223025 w 1654841"/>
              <a:gd name="connsiteY1" fmla="*/ 218581 h 218596"/>
              <a:gd name="connsiteX2" fmla="*/ 526338 w 1654841"/>
              <a:gd name="connsiteY2" fmla="*/ 17 h 218596"/>
              <a:gd name="connsiteX3" fmla="*/ 753823 w 1654841"/>
              <a:gd name="connsiteY3" fmla="*/ 205199 h 218596"/>
              <a:gd name="connsiteX4" fmla="*/ 1003610 w 1654841"/>
              <a:gd name="connsiteY4" fmla="*/ 4477 h 218596"/>
              <a:gd name="connsiteX5" fmla="*/ 1244477 w 1654841"/>
              <a:gd name="connsiteY5" fmla="*/ 182897 h 218596"/>
              <a:gd name="connsiteX6" fmla="*/ 1445198 w 1654841"/>
              <a:gd name="connsiteY6" fmla="*/ 17859 h 218596"/>
              <a:gd name="connsiteX7" fmla="*/ 1654841 w 1654841"/>
              <a:gd name="connsiteY7" fmla="*/ 187357 h 21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4841" h="218596">
                <a:moveTo>
                  <a:pt x="0" y="8938"/>
                </a:moveTo>
                <a:cubicBezTo>
                  <a:pt x="67651" y="114503"/>
                  <a:pt x="135302" y="220068"/>
                  <a:pt x="223025" y="218581"/>
                </a:cubicBezTo>
                <a:cubicBezTo>
                  <a:pt x="310748" y="217094"/>
                  <a:pt x="437872" y="2247"/>
                  <a:pt x="526338" y="17"/>
                </a:cubicBezTo>
                <a:cubicBezTo>
                  <a:pt x="614804" y="-2213"/>
                  <a:pt x="674278" y="204456"/>
                  <a:pt x="753823" y="205199"/>
                </a:cubicBezTo>
                <a:cubicBezTo>
                  <a:pt x="833368" y="205942"/>
                  <a:pt x="921834" y="8194"/>
                  <a:pt x="1003610" y="4477"/>
                </a:cubicBezTo>
                <a:cubicBezTo>
                  <a:pt x="1085386" y="760"/>
                  <a:pt x="1170879" y="180667"/>
                  <a:pt x="1244477" y="182897"/>
                </a:cubicBezTo>
                <a:cubicBezTo>
                  <a:pt x="1318075" y="185127"/>
                  <a:pt x="1376804" y="17116"/>
                  <a:pt x="1445198" y="17859"/>
                </a:cubicBezTo>
                <a:cubicBezTo>
                  <a:pt x="1513592" y="18602"/>
                  <a:pt x="1613210" y="168772"/>
                  <a:pt x="1654841" y="187357"/>
                </a:cubicBezTo>
              </a:path>
            </a:pathLst>
          </a:custGeom>
          <a:noFill/>
          <a:ln w="38100">
            <a:gradFill flip="none" rotWithShape="1">
              <a:gsLst>
                <a:gs pos="0">
                  <a:schemeClr val="bg1"/>
                </a:gs>
                <a:gs pos="100000">
                  <a:schemeClr val="tx1"/>
                </a:gs>
              </a:gsLst>
              <a:lin ang="0" scaled="1"/>
              <a:tileRect/>
            </a:gra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492C0E2-E2CD-468D-AD3E-92D123A393C6}"/>
              </a:ext>
            </a:extLst>
          </p:cNvPr>
          <p:cNvSpPr txBox="1"/>
          <p:nvPr/>
        </p:nvSpPr>
        <p:spPr>
          <a:xfrm>
            <a:off x="9301004" y="2100691"/>
            <a:ext cx="646331" cy="369332"/>
          </a:xfrm>
          <a:prstGeom prst="rect">
            <a:avLst/>
          </a:prstGeom>
          <a:noFill/>
        </p:spPr>
        <p:txBody>
          <a:bodyPr wrap="none" rtlCol="0">
            <a:spAutoFit/>
          </a:bodyPr>
          <a:lstStyle/>
          <a:p>
            <a:r>
              <a:rPr lang="zh-CN" altLang="en-US" dirty="0"/>
              <a:t>质子</a:t>
            </a:r>
          </a:p>
        </p:txBody>
      </p:sp>
      <p:sp>
        <p:nvSpPr>
          <p:cNvPr id="19" name="文本框 18">
            <a:extLst>
              <a:ext uri="{FF2B5EF4-FFF2-40B4-BE49-F238E27FC236}">
                <a16:creationId xmlns:a16="http://schemas.microsoft.com/office/drawing/2014/main" id="{516AF29C-681A-47AD-A0DB-5D90FD968780}"/>
              </a:ext>
            </a:extLst>
          </p:cNvPr>
          <p:cNvSpPr txBox="1"/>
          <p:nvPr/>
        </p:nvSpPr>
        <p:spPr>
          <a:xfrm>
            <a:off x="7208222" y="1880095"/>
            <a:ext cx="1338828" cy="369332"/>
          </a:xfrm>
          <a:prstGeom prst="rect">
            <a:avLst/>
          </a:prstGeom>
          <a:noFill/>
        </p:spPr>
        <p:txBody>
          <a:bodyPr wrap="none" rtlCol="0">
            <a:spAutoFit/>
          </a:bodyPr>
          <a:lstStyle/>
          <a:p>
            <a:r>
              <a:rPr lang="zh-CN" altLang="en-US" dirty="0"/>
              <a:t>入射中微子</a:t>
            </a:r>
          </a:p>
        </p:txBody>
      </p:sp>
      <p:sp>
        <p:nvSpPr>
          <p:cNvPr id="84" name="椭圆 83">
            <a:extLst>
              <a:ext uri="{FF2B5EF4-FFF2-40B4-BE49-F238E27FC236}">
                <a16:creationId xmlns:a16="http://schemas.microsoft.com/office/drawing/2014/main" id="{848B859E-59B7-4175-A97E-283EDD61C968}"/>
              </a:ext>
            </a:extLst>
          </p:cNvPr>
          <p:cNvSpPr/>
          <p:nvPr/>
        </p:nvSpPr>
        <p:spPr>
          <a:xfrm>
            <a:off x="10106563" y="1375309"/>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cxnSp>
        <p:nvCxnSpPr>
          <p:cNvPr id="42" name="直接箭头连接符 41">
            <a:extLst>
              <a:ext uri="{FF2B5EF4-FFF2-40B4-BE49-F238E27FC236}">
                <a16:creationId xmlns:a16="http://schemas.microsoft.com/office/drawing/2014/main" id="{CBFDBC40-27EA-491B-941E-8E6933BB0228}"/>
              </a:ext>
            </a:extLst>
          </p:cNvPr>
          <p:cNvCxnSpPr>
            <a:cxnSpLocks/>
          </p:cNvCxnSpPr>
          <p:nvPr/>
        </p:nvCxnSpPr>
        <p:spPr>
          <a:xfrm flipV="1">
            <a:off x="10334950" y="1464690"/>
            <a:ext cx="1018850" cy="619"/>
          </a:xfrm>
          <a:prstGeom prst="straightConnector1">
            <a:avLst/>
          </a:prstGeom>
          <a:ln w="38100">
            <a:gradFill flip="none" rotWithShape="1">
              <a:gsLst>
                <a:gs pos="0">
                  <a:schemeClr val="bg1"/>
                </a:gs>
                <a:gs pos="100000">
                  <a:schemeClr val="tx1"/>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49A20AC1-A150-4C15-8B10-102EADF0B6F4}"/>
              </a:ext>
            </a:extLst>
          </p:cNvPr>
          <p:cNvSpPr txBox="1"/>
          <p:nvPr/>
        </p:nvSpPr>
        <p:spPr>
          <a:xfrm>
            <a:off x="10292795" y="1095358"/>
            <a:ext cx="1107996" cy="369332"/>
          </a:xfrm>
          <a:prstGeom prst="rect">
            <a:avLst/>
          </a:prstGeom>
          <a:noFill/>
        </p:spPr>
        <p:txBody>
          <a:bodyPr wrap="none" rtlCol="0">
            <a:spAutoFit/>
          </a:bodyPr>
          <a:lstStyle/>
          <a:p>
            <a:r>
              <a:rPr lang="zh-CN" altLang="en-US" dirty="0"/>
              <a:t>出射中子</a:t>
            </a:r>
          </a:p>
        </p:txBody>
      </p:sp>
      <p:sp>
        <p:nvSpPr>
          <p:cNvPr id="90" name="椭圆 89">
            <a:extLst>
              <a:ext uri="{FF2B5EF4-FFF2-40B4-BE49-F238E27FC236}">
                <a16:creationId xmlns:a16="http://schemas.microsoft.com/office/drawing/2014/main" id="{17F1C977-BA25-4522-BC31-4BC112F6EA68}"/>
              </a:ext>
            </a:extLst>
          </p:cNvPr>
          <p:cNvSpPr/>
          <p:nvPr/>
        </p:nvSpPr>
        <p:spPr>
          <a:xfrm>
            <a:off x="10183419" y="2130093"/>
            <a:ext cx="36000" cy="36000"/>
          </a:xfrm>
          <a:prstGeom prst="ellipse">
            <a:avLst/>
          </a:prstGeom>
          <a:solidFill>
            <a:srgbClr val="FFFF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cxnSp>
        <p:nvCxnSpPr>
          <p:cNvPr id="91" name="直接箭头连接符 90">
            <a:extLst>
              <a:ext uri="{FF2B5EF4-FFF2-40B4-BE49-F238E27FC236}">
                <a16:creationId xmlns:a16="http://schemas.microsoft.com/office/drawing/2014/main" id="{BD6BEDAE-3530-4867-98F9-5307C8695D91}"/>
              </a:ext>
            </a:extLst>
          </p:cNvPr>
          <p:cNvCxnSpPr>
            <a:cxnSpLocks/>
          </p:cNvCxnSpPr>
          <p:nvPr/>
        </p:nvCxnSpPr>
        <p:spPr>
          <a:xfrm flipV="1">
            <a:off x="10328718" y="2148093"/>
            <a:ext cx="1018850" cy="619"/>
          </a:xfrm>
          <a:prstGeom prst="straightConnector1">
            <a:avLst/>
          </a:prstGeom>
          <a:ln w="38100">
            <a:gradFill flip="none" rotWithShape="1">
              <a:gsLst>
                <a:gs pos="0">
                  <a:schemeClr val="bg1"/>
                </a:gs>
                <a:gs pos="100000">
                  <a:schemeClr val="tx1"/>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0E7114F4-97F1-41FC-8588-860279E6DDA6}"/>
              </a:ext>
            </a:extLst>
          </p:cNvPr>
          <p:cNvSpPr txBox="1"/>
          <p:nvPr/>
        </p:nvSpPr>
        <p:spPr>
          <a:xfrm>
            <a:off x="10286563" y="1778761"/>
            <a:ext cx="1338828" cy="369332"/>
          </a:xfrm>
          <a:prstGeom prst="rect">
            <a:avLst/>
          </a:prstGeom>
          <a:noFill/>
        </p:spPr>
        <p:txBody>
          <a:bodyPr wrap="none" rtlCol="0">
            <a:spAutoFit/>
          </a:bodyPr>
          <a:lstStyle/>
          <a:p>
            <a:r>
              <a:rPr lang="zh-CN" altLang="en-US" dirty="0"/>
              <a:t>出射正电子</a:t>
            </a:r>
          </a:p>
        </p:txBody>
      </p:sp>
      <p:sp>
        <p:nvSpPr>
          <p:cNvPr id="83" name="文本框 82">
            <a:extLst>
              <a:ext uri="{FF2B5EF4-FFF2-40B4-BE49-F238E27FC236}">
                <a16:creationId xmlns:a16="http://schemas.microsoft.com/office/drawing/2014/main" id="{601C91CD-D977-4B3A-91E2-2E04CA5BECFD}"/>
              </a:ext>
            </a:extLst>
          </p:cNvPr>
          <p:cNvSpPr txBox="1"/>
          <p:nvPr/>
        </p:nvSpPr>
        <p:spPr>
          <a:xfrm>
            <a:off x="6878583" y="1000719"/>
            <a:ext cx="1005403" cy="369332"/>
          </a:xfrm>
          <a:prstGeom prst="rect">
            <a:avLst/>
          </a:prstGeom>
          <a:noFill/>
          <a:ln>
            <a:solidFill>
              <a:schemeClr val="tx1"/>
            </a:solidFill>
          </a:ln>
        </p:spPr>
        <p:txBody>
          <a:bodyPr wrap="none" rtlCol="0">
            <a:spAutoFit/>
          </a:bodyPr>
          <a:lstStyle/>
          <a:p>
            <a:r>
              <a:rPr lang="zh-CN" altLang="en-US" dirty="0"/>
              <a:t>反</a:t>
            </a:r>
            <a:r>
              <a:rPr lang="en-US" altLang="zh-CN" dirty="0"/>
              <a:t>β</a:t>
            </a:r>
            <a:r>
              <a:rPr lang="zh-CN" altLang="en-US" dirty="0"/>
              <a:t>衰变</a:t>
            </a:r>
          </a:p>
        </p:txBody>
      </p:sp>
      <p:sp>
        <p:nvSpPr>
          <p:cNvPr id="95" name="文本框 94">
            <a:extLst>
              <a:ext uri="{FF2B5EF4-FFF2-40B4-BE49-F238E27FC236}">
                <a16:creationId xmlns:a16="http://schemas.microsoft.com/office/drawing/2014/main" id="{B6E594E4-4E4E-4BFE-AD8A-EF134B4BFBA2}"/>
              </a:ext>
            </a:extLst>
          </p:cNvPr>
          <p:cNvSpPr txBox="1"/>
          <p:nvPr/>
        </p:nvSpPr>
        <p:spPr>
          <a:xfrm>
            <a:off x="6878583" y="2904443"/>
            <a:ext cx="2339102" cy="369332"/>
          </a:xfrm>
          <a:prstGeom prst="rect">
            <a:avLst/>
          </a:prstGeom>
          <a:noFill/>
          <a:ln>
            <a:solidFill>
              <a:schemeClr val="tx1"/>
            </a:solidFill>
          </a:ln>
        </p:spPr>
        <p:txBody>
          <a:bodyPr wrap="none" rtlCol="0">
            <a:spAutoFit/>
          </a:bodyPr>
          <a:lstStyle/>
          <a:p>
            <a:r>
              <a:rPr lang="zh-CN" altLang="en-US" dirty="0"/>
              <a:t>中微子</a:t>
            </a:r>
            <a:r>
              <a:rPr lang="en-US" altLang="zh-CN" dirty="0"/>
              <a:t>-</a:t>
            </a:r>
            <a:r>
              <a:rPr lang="zh-CN" altLang="en-US" dirty="0"/>
              <a:t>电子弹性散射</a:t>
            </a:r>
          </a:p>
        </p:txBody>
      </p:sp>
      <p:sp>
        <p:nvSpPr>
          <p:cNvPr id="85" name="椭圆 84">
            <a:extLst>
              <a:ext uri="{FF2B5EF4-FFF2-40B4-BE49-F238E27FC236}">
                <a16:creationId xmlns:a16="http://schemas.microsoft.com/office/drawing/2014/main" id="{1D445DAE-6D24-4C4C-97E5-0BEAD595CE7E}"/>
              </a:ext>
            </a:extLst>
          </p:cNvPr>
          <p:cNvSpPr/>
          <p:nvPr/>
        </p:nvSpPr>
        <p:spPr>
          <a:xfrm rot="17985299">
            <a:off x="8843850" y="3733980"/>
            <a:ext cx="1079349" cy="180513"/>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ACA6AFA4-D97C-43C3-B86B-A0F22CB97A76}"/>
              </a:ext>
            </a:extLst>
          </p:cNvPr>
          <p:cNvSpPr/>
          <p:nvPr/>
        </p:nvSpPr>
        <p:spPr>
          <a:xfrm rot="13809132">
            <a:off x="8868409" y="3751093"/>
            <a:ext cx="1079349" cy="180513"/>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D9ECEF9C-C2D3-43B1-9064-7EB657BD1089}"/>
              </a:ext>
            </a:extLst>
          </p:cNvPr>
          <p:cNvSpPr/>
          <p:nvPr/>
        </p:nvSpPr>
        <p:spPr>
          <a:xfrm rot="10318124">
            <a:off x="8836942" y="3725528"/>
            <a:ext cx="1079349" cy="180513"/>
          </a:xfrm>
          <a:prstGeom prst="ellipse">
            <a:avLst/>
          </a:prstGeom>
          <a:no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46BAD7A-4583-4D57-B029-70D0DE9D3FC2}"/>
              </a:ext>
            </a:extLst>
          </p:cNvPr>
          <p:cNvSpPr/>
          <p:nvPr/>
        </p:nvSpPr>
        <p:spPr>
          <a:xfrm>
            <a:off x="8823290" y="3878143"/>
            <a:ext cx="36000" cy="36000"/>
          </a:xfrm>
          <a:prstGeom prst="ellipse">
            <a:avLst/>
          </a:prstGeom>
          <a:solidFill>
            <a:schemeClr val="bg1"/>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00" name="椭圆 99">
            <a:extLst>
              <a:ext uri="{FF2B5EF4-FFF2-40B4-BE49-F238E27FC236}">
                <a16:creationId xmlns:a16="http://schemas.microsoft.com/office/drawing/2014/main" id="{7652ABCE-316F-4684-922F-F693A7B8179E}"/>
              </a:ext>
            </a:extLst>
          </p:cNvPr>
          <p:cNvSpPr/>
          <p:nvPr/>
        </p:nvSpPr>
        <p:spPr>
          <a:xfrm>
            <a:off x="9033410" y="3412989"/>
            <a:ext cx="36000" cy="36000"/>
          </a:xfrm>
          <a:prstGeom prst="ellipse">
            <a:avLst/>
          </a:prstGeom>
          <a:solidFill>
            <a:schemeClr val="bg1"/>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01" name="椭圆 100">
            <a:extLst>
              <a:ext uri="{FF2B5EF4-FFF2-40B4-BE49-F238E27FC236}">
                <a16:creationId xmlns:a16="http://schemas.microsoft.com/office/drawing/2014/main" id="{33584795-4F69-4D5C-9E7C-D00230CAEE16}"/>
              </a:ext>
            </a:extLst>
          </p:cNvPr>
          <p:cNvSpPr/>
          <p:nvPr/>
        </p:nvSpPr>
        <p:spPr>
          <a:xfrm>
            <a:off x="9701788" y="4102309"/>
            <a:ext cx="36000" cy="36000"/>
          </a:xfrm>
          <a:prstGeom prst="ellipse">
            <a:avLst/>
          </a:prstGeom>
          <a:solidFill>
            <a:schemeClr val="bg1"/>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02" name="椭圆 101">
            <a:extLst>
              <a:ext uri="{FF2B5EF4-FFF2-40B4-BE49-F238E27FC236}">
                <a16:creationId xmlns:a16="http://schemas.microsoft.com/office/drawing/2014/main" id="{03C84ABD-4702-42AB-92F0-11ABEC07D09F}"/>
              </a:ext>
            </a:extLst>
          </p:cNvPr>
          <p:cNvSpPr/>
          <p:nvPr/>
        </p:nvSpPr>
        <p:spPr>
          <a:xfrm>
            <a:off x="9250616" y="4152443"/>
            <a:ext cx="36000" cy="36000"/>
          </a:xfrm>
          <a:prstGeom prst="ellipse">
            <a:avLst/>
          </a:prstGeom>
          <a:solidFill>
            <a:schemeClr val="bg1"/>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03" name="椭圆 102">
            <a:extLst>
              <a:ext uri="{FF2B5EF4-FFF2-40B4-BE49-F238E27FC236}">
                <a16:creationId xmlns:a16="http://schemas.microsoft.com/office/drawing/2014/main" id="{43043A37-B3C5-4630-A559-9E404419404F}"/>
              </a:ext>
            </a:extLst>
          </p:cNvPr>
          <p:cNvSpPr/>
          <p:nvPr/>
        </p:nvSpPr>
        <p:spPr>
          <a:xfrm>
            <a:off x="9523951" y="3404089"/>
            <a:ext cx="36000" cy="36000"/>
          </a:xfrm>
          <a:prstGeom prst="ellipse">
            <a:avLst/>
          </a:prstGeom>
          <a:solidFill>
            <a:schemeClr val="bg1"/>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04" name="椭圆 103">
            <a:extLst>
              <a:ext uri="{FF2B5EF4-FFF2-40B4-BE49-F238E27FC236}">
                <a16:creationId xmlns:a16="http://schemas.microsoft.com/office/drawing/2014/main" id="{758B123F-CBF0-42A5-8E91-B124E510641D}"/>
              </a:ext>
            </a:extLst>
          </p:cNvPr>
          <p:cNvSpPr/>
          <p:nvPr/>
        </p:nvSpPr>
        <p:spPr>
          <a:xfrm>
            <a:off x="9888355" y="3708693"/>
            <a:ext cx="36000" cy="36000"/>
          </a:xfrm>
          <a:prstGeom prst="ellipse">
            <a:avLst/>
          </a:prstGeom>
          <a:solidFill>
            <a:schemeClr val="bg1"/>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07" name="文本框 106">
            <a:extLst>
              <a:ext uri="{FF2B5EF4-FFF2-40B4-BE49-F238E27FC236}">
                <a16:creationId xmlns:a16="http://schemas.microsoft.com/office/drawing/2014/main" id="{C18643F7-4F8C-4C58-A4D2-74C093B85296}"/>
              </a:ext>
            </a:extLst>
          </p:cNvPr>
          <p:cNvSpPr txBox="1"/>
          <p:nvPr/>
        </p:nvSpPr>
        <p:spPr>
          <a:xfrm>
            <a:off x="7208222" y="3375361"/>
            <a:ext cx="1338828" cy="369332"/>
          </a:xfrm>
          <a:prstGeom prst="rect">
            <a:avLst/>
          </a:prstGeom>
          <a:noFill/>
        </p:spPr>
        <p:txBody>
          <a:bodyPr wrap="none" rtlCol="0">
            <a:spAutoFit/>
          </a:bodyPr>
          <a:lstStyle/>
          <a:p>
            <a:r>
              <a:rPr lang="zh-CN" altLang="en-US" dirty="0"/>
              <a:t>入射中微子</a:t>
            </a:r>
          </a:p>
        </p:txBody>
      </p:sp>
      <p:sp>
        <p:nvSpPr>
          <p:cNvPr id="108" name="椭圆 107">
            <a:extLst>
              <a:ext uri="{FF2B5EF4-FFF2-40B4-BE49-F238E27FC236}">
                <a16:creationId xmlns:a16="http://schemas.microsoft.com/office/drawing/2014/main" id="{C0BD70BB-0047-4914-AB73-E6BE831388D1}"/>
              </a:ext>
            </a:extLst>
          </p:cNvPr>
          <p:cNvSpPr/>
          <p:nvPr/>
        </p:nvSpPr>
        <p:spPr>
          <a:xfrm>
            <a:off x="10182234" y="3757308"/>
            <a:ext cx="36000" cy="36000"/>
          </a:xfrm>
          <a:prstGeom prst="ellipse">
            <a:avLst/>
          </a:prstGeom>
          <a:solidFill>
            <a:schemeClr val="bg1"/>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cxnSp>
        <p:nvCxnSpPr>
          <p:cNvPr id="109" name="直接箭头连接符 108">
            <a:extLst>
              <a:ext uri="{FF2B5EF4-FFF2-40B4-BE49-F238E27FC236}">
                <a16:creationId xmlns:a16="http://schemas.microsoft.com/office/drawing/2014/main" id="{82EDF660-7A60-42A8-9BE8-1CBC1711F034}"/>
              </a:ext>
            </a:extLst>
          </p:cNvPr>
          <p:cNvCxnSpPr>
            <a:cxnSpLocks/>
          </p:cNvCxnSpPr>
          <p:nvPr/>
        </p:nvCxnSpPr>
        <p:spPr>
          <a:xfrm flipV="1">
            <a:off x="10328718" y="3775308"/>
            <a:ext cx="1018850" cy="619"/>
          </a:xfrm>
          <a:prstGeom prst="straightConnector1">
            <a:avLst/>
          </a:prstGeom>
          <a:ln w="38100">
            <a:gradFill flip="none" rotWithShape="1">
              <a:gsLst>
                <a:gs pos="0">
                  <a:schemeClr val="bg1"/>
                </a:gs>
                <a:gs pos="100000">
                  <a:schemeClr val="tx1"/>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94A4655A-FF92-402E-9BAF-5B98AA4DAF48}"/>
              </a:ext>
            </a:extLst>
          </p:cNvPr>
          <p:cNvSpPr txBox="1"/>
          <p:nvPr/>
        </p:nvSpPr>
        <p:spPr>
          <a:xfrm>
            <a:off x="10292795" y="3388022"/>
            <a:ext cx="1107996" cy="369332"/>
          </a:xfrm>
          <a:prstGeom prst="rect">
            <a:avLst/>
          </a:prstGeom>
          <a:noFill/>
        </p:spPr>
        <p:txBody>
          <a:bodyPr wrap="none" rtlCol="0">
            <a:spAutoFit/>
          </a:bodyPr>
          <a:lstStyle/>
          <a:p>
            <a:r>
              <a:rPr lang="zh-CN" altLang="en-US" dirty="0"/>
              <a:t>出射电子</a:t>
            </a:r>
          </a:p>
        </p:txBody>
      </p:sp>
      <p:sp>
        <p:nvSpPr>
          <p:cNvPr id="111" name="文本框 110">
            <a:extLst>
              <a:ext uri="{FF2B5EF4-FFF2-40B4-BE49-F238E27FC236}">
                <a16:creationId xmlns:a16="http://schemas.microsoft.com/office/drawing/2014/main" id="{E5940141-F44C-4F93-AC40-6B573B9932B2}"/>
              </a:ext>
            </a:extLst>
          </p:cNvPr>
          <p:cNvSpPr txBox="1"/>
          <p:nvPr/>
        </p:nvSpPr>
        <p:spPr>
          <a:xfrm>
            <a:off x="6878582" y="4802594"/>
            <a:ext cx="4218837" cy="369332"/>
          </a:xfrm>
          <a:prstGeom prst="rect">
            <a:avLst/>
          </a:prstGeom>
          <a:noFill/>
          <a:ln>
            <a:solidFill>
              <a:schemeClr val="tx1"/>
            </a:solidFill>
          </a:ln>
        </p:spPr>
        <p:txBody>
          <a:bodyPr wrap="square" rtlCol="0">
            <a:spAutoFit/>
          </a:bodyPr>
          <a:lstStyle/>
          <a:p>
            <a:r>
              <a:rPr lang="zh-CN" altLang="en-US" dirty="0"/>
              <a:t>中微子</a:t>
            </a:r>
            <a:r>
              <a:rPr lang="en-US" altLang="zh-CN" dirty="0"/>
              <a:t>-</a:t>
            </a:r>
            <a:r>
              <a:rPr lang="zh-CN" altLang="en-US" dirty="0"/>
              <a:t>原子核相干弹性散射（</a:t>
            </a:r>
            <a:r>
              <a:rPr lang="en-US" altLang="zh-CN" dirty="0"/>
              <a:t>CEvNS</a:t>
            </a:r>
            <a:r>
              <a:rPr lang="zh-CN" altLang="en-US" dirty="0"/>
              <a:t>）</a:t>
            </a:r>
          </a:p>
        </p:txBody>
      </p:sp>
      <p:pic>
        <p:nvPicPr>
          <p:cNvPr id="86" name="图片 85">
            <a:extLst>
              <a:ext uri="{FF2B5EF4-FFF2-40B4-BE49-F238E27FC236}">
                <a16:creationId xmlns:a16="http://schemas.microsoft.com/office/drawing/2014/main" id="{829EBE71-74E1-4547-BFD5-6CEFA6D8A728}"/>
              </a:ext>
            </a:extLst>
          </p:cNvPr>
          <p:cNvPicPr>
            <a:picLocks noChangeAspect="1"/>
          </p:cNvPicPr>
          <p:nvPr/>
        </p:nvPicPr>
        <p:blipFill>
          <a:blip r:embed="rId9">
            <a:alphaModFix amt="10000"/>
          </a:blip>
          <a:stretch>
            <a:fillRect/>
          </a:stretch>
        </p:blipFill>
        <p:spPr>
          <a:xfrm>
            <a:off x="9859746" y="5242291"/>
            <a:ext cx="688908" cy="688908"/>
          </a:xfrm>
          <a:prstGeom prst="rect">
            <a:avLst/>
          </a:prstGeom>
          <a:effectLst>
            <a:glow>
              <a:schemeClr val="accent1">
                <a:alpha val="50000"/>
              </a:schemeClr>
            </a:glow>
          </a:effectLst>
        </p:spPr>
      </p:pic>
      <p:sp>
        <p:nvSpPr>
          <p:cNvPr id="153" name="文本框 152">
            <a:extLst>
              <a:ext uri="{FF2B5EF4-FFF2-40B4-BE49-F238E27FC236}">
                <a16:creationId xmlns:a16="http://schemas.microsoft.com/office/drawing/2014/main" id="{82195605-B7D2-4CB6-B384-ED0AEBE28CEB}"/>
              </a:ext>
            </a:extLst>
          </p:cNvPr>
          <p:cNvSpPr txBox="1"/>
          <p:nvPr/>
        </p:nvSpPr>
        <p:spPr>
          <a:xfrm>
            <a:off x="10339519" y="5715388"/>
            <a:ext cx="877163" cy="369332"/>
          </a:xfrm>
          <a:prstGeom prst="rect">
            <a:avLst/>
          </a:prstGeom>
          <a:noFill/>
        </p:spPr>
        <p:txBody>
          <a:bodyPr wrap="none" rtlCol="0">
            <a:spAutoFit/>
          </a:bodyPr>
          <a:lstStyle/>
          <a:p>
            <a:r>
              <a:rPr lang="zh-CN" altLang="en-US" dirty="0"/>
              <a:t>反冲核</a:t>
            </a:r>
          </a:p>
        </p:txBody>
      </p:sp>
    </p:spTree>
    <p:extLst>
      <p:ext uri="{BB962C8B-B14F-4D97-AF65-F5344CB8AC3E}">
        <p14:creationId xmlns:p14="http://schemas.microsoft.com/office/powerpoint/2010/main" val="1001714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9B59587-45DE-4D07-B065-E8A22E26EE19}"/>
              </a:ext>
            </a:extLst>
          </p:cNvPr>
          <p:cNvSpPr>
            <a:spLocks noGrp="1"/>
          </p:cNvSpPr>
          <p:nvPr>
            <p:ph type="sldNum" sz="quarter" idx="12"/>
          </p:nvPr>
        </p:nvSpPr>
        <p:spPr/>
        <p:txBody>
          <a:bodyPr/>
          <a:lstStyle/>
          <a:p>
            <a:fld id="{D459CD81-B205-4F3B-A9C6-9967267E909A}" type="slidenum">
              <a:rPr lang="zh-CN" altLang="en-US" smtClean="0"/>
              <a:t>20</a:t>
            </a:fld>
            <a:endParaRPr lang="zh-CN" altLang="en-US"/>
          </a:p>
        </p:txBody>
      </p:sp>
      <p:sp>
        <p:nvSpPr>
          <p:cNvPr id="3" name="标题 2">
            <a:extLst>
              <a:ext uri="{FF2B5EF4-FFF2-40B4-BE49-F238E27FC236}">
                <a16:creationId xmlns:a16="http://schemas.microsoft.com/office/drawing/2014/main" id="{260B5055-85BC-4F27-B7D8-06271640A38F}"/>
              </a:ext>
            </a:extLst>
          </p:cNvPr>
          <p:cNvSpPr>
            <a:spLocks noGrp="1"/>
          </p:cNvSpPr>
          <p:nvPr>
            <p:ph type="title"/>
          </p:nvPr>
        </p:nvSpPr>
        <p:spPr/>
        <p:txBody>
          <a:bodyPr/>
          <a:lstStyle/>
          <a:p>
            <a:r>
              <a:rPr lang="en-US" altLang="zh-CN" dirty="0"/>
              <a:t>Ensemble of short-time uniformly sampled records</a:t>
            </a:r>
            <a:endParaRPr lang="zh-CN" altLang="en-US" dirty="0"/>
          </a:p>
        </p:txBody>
      </p:sp>
    </p:spTree>
    <p:extLst>
      <p:ext uri="{BB962C8B-B14F-4D97-AF65-F5344CB8AC3E}">
        <p14:creationId xmlns:p14="http://schemas.microsoft.com/office/powerpoint/2010/main" val="1812680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1D6D9C-F118-47F5-88C7-F11C911A8F52}"/>
              </a:ext>
            </a:extLst>
          </p:cNvPr>
          <p:cNvSpPr>
            <a:spLocks noGrp="1"/>
          </p:cNvSpPr>
          <p:nvPr>
            <p:ph type="sldNum" sz="quarter" idx="12"/>
          </p:nvPr>
        </p:nvSpPr>
        <p:spPr/>
        <p:txBody>
          <a:bodyPr/>
          <a:lstStyle/>
          <a:p>
            <a:fld id="{D459CD81-B205-4F3B-A9C6-9967267E909A}" type="slidenum">
              <a:rPr lang="zh-CN" altLang="en-US" smtClean="0"/>
              <a:t>21</a:t>
            </a:fld>
            <a:endParaRPr lang="zh-CN" altLang="en-US"/>
          </a:p>
        </p:txBody>
      </p:sp>
      <p:sp>
        <p:nvSpPr>
          <p:cNvPr id="3" name="标题 2">
            <a:extLst>
              <a:ext uri="{FF2B5EF4-FFF2-40B4-BE49-F238E27FC236}">
                <a16:creationId xmlns:a16="http://schemas.microsoft.com/office/drawing/2014/main" id="{487265AC-1DC9-439B-9FA9-809FE0A1BB85}"/>
              </a:ext>
            </a:extLst>
          </p:cNvPr>
          <p:cNvSpPr>
            <a:spLocks noGrp="1"/>
          </p:cNvSpPr>
          <p:nvPr>
            <p:ph type="title"/>
          </p:nvPr>
        </p:nvSpPr>
        <p:spPr/>
        <p:txBody>
          <a:bodyPr/>
          <a:lstStyle/>
          <a:p>
            <a:r>
              <a:rPr lang="zh-CN" altLang="en-US" dirty="0"/>
              <a:t>国际上现有振动相关的工作</a:t>
            </a:r>
          </a:p>
        </p:txBody>
      </p:sp>
      <p:sp>
        <p:nvSpPr>
          <p:cNvPr id="5" name="文本框 4">
            <a:extLst>
              <a:ext uri="{FF2B5EF4-FFF2-40B4-BE49-F238E27FC236}">
                <a16:creationId xmlns:a16="http://schemas.microsoft.com/office/drawing/2014/main" id="{D31C40D8-7220-412D-8EC3-2E2CC71351B9}"/>
              </a:ext>
            </a:extLst>
          </p:cNvPr>
          <p:cNvSpPr txBox="1"/>
          <p:nvPr/>
        </p:nvSpPr>
        <p:spPr>
          <a:xfrm>
            <a:off x="0" y="500189"/>
            <a:ext cx="11417300" cy="923330"/>
          </a:xfrm>
          <a:prstGeom prst="rect">
            <a:avLst/>
          </a:prstGeom>
          <a:noFill/>
        </p:spPr>
        <p:txBody>
          <a:bodyPr wrap="square">
            <a:spAutoFit/>
          </a:bodyPr>
          <a:lstStyle/>
          <a:p>
            <a:pPr marL="342900" indent="-342900">
              <a:buFont typeface="+mj-lt"/>
              <a:buAutoNum type="arabicPeriod"/>
            </a:pPr>
            <a:r>
              <a:rPr lang="en-US" altLang="zh-CN" dirty="0"/>
              <a:t>A first test of CUPID prototypal light detectors with NTD-Ge sensors in a pulse-tube cryostat</a:t>
            </a:r>
          </a:p>
          <a:p>
            <a:pPr marL="342900" indent="-342900">
              <a:buFont typeface="+mj-lt"/>
              <a:buAutoNum type="arabicPeriod"/>
            </a:pPr>
            <a:r>
              <a:rPr lang="en-US" altLang="zh-CN" dirty="0"/>
              <a:t>CUPID, the CUORE Upgrade with Particle Identification</a:t>
            </a:r>
          </a:p>
          <a:p>
            <a:pPr marL="342900" indent="-342900">
              <a:buFont typeface="+mj-lt"/>
              <a:buAutoNum type="arabicPeriod"/>
            </a:pPr>
            <a:r>
              <a:rPr lang="en-US" altLang="zh-CN" dirty="0"/>
              <a:t>Exploring the keV-scale physics potential of CUORE</a:t>
            </a:r>
            <a:endParaRPr lang="zh-CN" altLang="en-US" dirty="0"/>
          </a:p>
        </p:txBody>
      </p:sp>
      <p:sp>
        <p:nvSpPr>
          <p:cNvPr id="7" name="文本框 6">
            <a:extLst>
              <a:ext uri="{FF2B5EF4-FFF2-40B4-BE49-F238E27FC236}">
                <a16:creationId xmlns:a16="http://schemas.microsoft.com/office/drawing/2014/main" id="{3994FC15-0AC6-44CA-AACE-A55B3E9F6A74}"/>
              </a:ext>
            </a:extLst>
          </p:cNvPr>
          <p:cNvSpPr txBox="1"/>
          <p:nvPr/>
        </p:nvSpPr>
        <p:spPr>
          <a:xfrm>
            <a:off x="0" y="1423519"/>
            <a:ext cx="12192000" cy="1200329"/>
          </a:xfrm>
          <a:prstGeom prst="rect">
            <a:avLst/>
          </a:prstGeom>
          <a:noFill/>
        </p:spPr>
        <p:txBody>
          <a:bodyPr wrap="square">
            <a:spAutoFit/>
          </a:bodyPr>
          <a:lstStyle/>
          <a:p>
            <a:r>
              <a:rPr lang="zh-CN" altLang="en-US" dirty="0"/>
              <a:t>在 </a:t>
            </a:r>
            <a:r>
              <a:rPr lang="en-US" altLang="zh-CN" dirty="0"/>
              <a:t>CUPID </a:t>
            </a:r>
            <a:r>
              <a:rPr lang="zh-CN" altLang="en-US" dirty="0"/>
              <a:t>实验中：</a:t>
            </a:r>
          </a:p>
          <a:p>
            <a:pPr>
              <a:buFont typeface="Arial" panose="020B0604020202020204" pitchFamily="34" charset="0"/>
              <a:buChar char="•"/>
            </a:pPr>
            <a:r>
              <a:rPr lang="zh-CN" altLang="en-US" dirty="0"/>
              <a:t>探测器运行在极低温 </a:t>
            </a:r>
            <a:r>
              <a:rPr lang="en-US" altLang="zh-CN" dirty="0"/>
              <a:t>(~10 mK) </a:t>
            </a:r>
            <a:r>
              <a:rPr lang="zh-CN" altLang="en-US" dirty="0"/>
              <a:t>和高灵敏环境下，</a:t>
            </a:r>
            <a:r>
              <a:rPr lang="zh-CN" altLang="en-US" b="1" dirty="0"/>
              <a:t>机械振动会引入基线噪声和微</a:t>
            </a:r>
            <a:r>
              <a:rPr lang="en-US" altLang="zh-CN" b="1" dirty="0"/>
              <a:t>phonic </a:t>
            </a:r>
            <a:r>
              <a:rPr lang="zh-CN" altLang="en-US" b="1" dirty="0"/>
              <a:t>噪声</a:t>
            </a:r>
            <a:r>
              <a:rPr lang="zh-CN" altLang="en-US" dirty="0"/>
              <a:t>（</a:t>
            </a:r>
            <a:r>
              <a:rPr lang="en-US" altLang="zh-CN" dirty="0"/>
              <a:t>microphonic noise</a:t>
            </a:r>
            <a:r>
              <a:rPr lang="zh-CN" altLang="en-US" dirty="0"/>
              <a:t>）。</a:t>
            </a:r>
          </a:p>
          <a:p>
            <a:pPr>
              <a:buFont typeface="Arial" panose="020B0604020202020204" pitchFamily="34" charset="0"/>
              <a:buChar char="•"/>
            </a:pPr>
            <a:r>
              <a:rPr lang="zh-CN" altLang="en-US" dirty="0"/>
              <a:t>振动主要来源于 </a:t>
            </a:r>
            <a:r>
              <a:rPr lang="en-US" altLang="zh-CN" b="1" dirty="0"/>
              <a:t>pulse tube </a:t>
            </a:r>
            <a:r>
              <a:rPr lang="zh-CN" altLang="en-US" b="1" dirty="0"/>
              <a:t>冷却系统</a:t>
            </a:r>
            <a:r>
              <a:rPr lang="zh-CN" altLang="en-US" dirty="0"/>
              <a:t> 的周期性压缩</a:t>
            </a:r>
            <a:r>
              <a:rPr lang="en-US" altLang="zh-CN" dirty="0"/>
              <a:t>/</a:t>
            </a:r>
            <a:r>
              <a:rPr lang="zh-CN" altLang="en-US" dirty="0"/>
              <a:t>膨胀动作。</a:t>
            </a:r>
          </a:p>
          <a:p>
            <a:pPr>
              <a:buFont typeface="Arial" panose="020B0604020202020204" pitchFamily="34" charset="0"/>
              <a:buChar char="•"/>
            </a:pPr>
            <a:r>
              <a:rPr lang="zh-CN" altLang="en-US" dirty="0"/>
              <a:t>振动噪声会影响光探测器和热探测器的能量分辨率和噪声谱，需要针对性设计减振</a:t>
            </a:r>
            <a:r>
              <a:rPr lang="en-US" altLang="zh-CN" dirty="0"/>
              <a:t>/</a:t>
            </a:r>
            <a:r>
              <a:rPr lang="zh-CN" altLang="en-US" dirty="0"/>
              <a:t>悬挂策略。</a:t>
            </a:r>
          </a:p>
        </p:txBody>
      </p:sp>
    </p:spTree>
    <p:extLst>
      <p:ext uri="{BB962C8B-B14F-4D97-AF65-F5344CB8AC3E}">
        <p14:creationId xmlns:p14="http://schemas.microsoft.com/office/powerpoint/2010/main" val="4121106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CBFE89-E040-4F33-AA31-B226F1E72EDA}"/>
              </a:ext>
            </a:extLst>
          </p:cNvPr>
          <p:cNvSpPr>
            <a:spLocks noGrp="1"/>
          </p:cNvSpPr>
          <p:nvPr>
            <p:ph type="sldNum" sz="quarter" idx="12"/>
          </p:nvPr>
        </p:nvSpPr>
        <p:spPr/>
        <p:txBody>
          <a:bodyPr/>
          <a:lstStyle/>
          <a:p>
            <a:fld id="{D459CD81-B205-4F3B-A9C6-9967267E909A}" type="slidenum">
              <a:rPr lang="zh-CN" altLang="en-US" smtClean="0"/>
              <a:t>22</a:t>
            </a:fld>
            <a:endParaRPr lang="zh-CN" altLang="en-US"/>
          </a:p>
        </p:txBody>
      </p:sp>
      <p:sp>
        <p:nvSpPr>
          <p:cNvPr id="3" name="标题 2">
            <a:extLst>
              <a:ext uri="{FF2B5EF4-FFF2-40B4-BE49-F238E27FC236}">
                <a16:creationId xmlns:a16="http://schemas.microsoft.com/office/drawing/2014/main" id="{65B21FD4-F393-4AD8-8D23-22708A0A9161}"/>
              </a:ext>
            </a:extLst>
          </p:cNvPr>
          <p:cNvSpPr>
            <a:spLocks noGrp="1"/>
          </p:cNvSpPr>
          <p:nvPr>
            <p:ph type="title"/>
          </p:nvPr>
        </p:nvSpPr>
        <p:spPr/>
        <p:txBody>
          <a:bodyPr/>
          <a:lstStyle/>
          <a:p>
            <a:r>
              <a:rPr lang="zh-CN" altLang="en-US" dirty="0"/>
              <a:t>数字信号处理方法介绍</a:t>
            </a:r>
          </a:p>
        </p:txBody>
      </p:sp>
      <p:sp>
        <p:nvSpPr>
          <p:cNvPr id="4" name="文本框 3">
            <a:extLst>
              <a:ext uri="{FF2B5EF4-FFF2-40B4-BE49-F238E27FC236}">
                <a16:creationId xmlns:a16="http://schemas.microsoft.com/office/drawing/2014/main" id="{1F0778FB-F0F1-4ABE-9AB6-0FA6FA411C69}"/>
              </a:ext>
            </a:extLst>
          </p:cNvPr>
          <p:cNvSpPr txBox="1"/>
          <p:nvPr/>
        </p:nvSpPr>
        <p:spPr>
          <a:xfrm>
            <a:off x="0" y="500189"/>
            <a:ext cx="1627369"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dirty="0"/>
              <a:t>傅里叶变换</a:t>
            </a:r>
          </a:p>
        </p:txBody>
      </p:sp>
      <p:graphicFrame>
        <p:nvGraphicFramePr>
          <p:cNvPr id="6" name="对象 5">
            <a:extLst>
              <a:ext uri="{FF2B5EF4-FFF2-40B4-BE49-F238E27FC236}">
                <a16:creationId xmlns:a16="http://schemas.microsoft.com/office/drawing/2014/main" id="{491E3947-32C8-4E0D-863A-9F9147719632}"/>
              </a:ext>
            </a:extLst>
          </p:cNvPr>
          <p:cNvGraphicFramePr>
            <a:graphicFrameLocks noChangeAspect="1"/>
          </p:cNvGraphicFramePr>
          <p:nvPr>
            <p:extLst>
              <p:ext uri="{D42A27DB-BD31-4B8C-83A1-F6EECF244321}">
                <p14:modId xmlns:p14="http://schemas.microsoft.com/office/powerpoint/2010/main" val="1030529039"/>
              </p:ext>
            </p:extLst>
          </p:nvPr>
        </p:nvGraphicFramePr>
        <p:xfrm>
          <a:off x="4422775" y="869950"/>
          <a:ext cx="3346450" cy="898525"/>
        </p:xfrm>
        <a:graphic>
          <a:graphicData uri="http://schemas.openxmlformats.org/presentationml/2006/ole">
            <mc:AlternateContent xmlns:mc="http://schemas.openxmlformats.org/markup-compatibility/2006">
              <mc:Choice xmlns:v="urn:schemas-microsoft-com:vml" Requires="v">
                <p:oleObj spid="_x0000_s6971" name="AxMath" r:id="rId3" imgW="1672560" imgH="450000" progId="Equation.AxMath">
                  <p:embed/>
                </p:oleObj>
              </mc:Choice>
              <mc:Fallback>
                <p:oleObj name="AxMath" r:id="rId3" imgW="1672560" imgH="450000" progId="Equation.AxMath">
                  <p:embed/>
                  <p:pic>
                    <p:nvPicPr>
                      <p:cNvPr id="0" name=""/>
                      <p:cNvPicPr/>
                      <p:nvPr/>
                    </p:nvPicPr>
                    <p:blipFill>
                      <a:blip r:embed="rId4"/>
                      <a:stretch>
                        <a:fillRect/>
                      </a:stretch>
                    </p:blipFill>
                    <p:spPr>
                      <a:xfrm>
                        <a:off x="4422775" y="869950"/>
                        <a:ext cx="3346450" cy="898525"/>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A710550C-3898-414D-8F2B-67C92153D423}"/>
              </a:ext>
            </a:extLst>
          </p:cNvPr>
          <p:cNvSpPr txBox="1"/>
          <p:nvPr/>
        </p:nvSpPr>
        <p:spPr>
          <a:xfrm>
            <a:off x="0" y="2989172"/>
            <a:ext cx="1396536"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dirty="0"/>
              <a:t>小波变换</a:t>
            </a:r>
          </a:p>
        </p:txBody>
      </p:sp>
      <p:graphicFrame>
        <p:nvGraphicFramePr>
          <p:cNvPr id="8" name="对象 7">
            <a:extLst>
              <a:ext uri="{FF2B5EF4-FFF2-40B4-BE49-F238E27FC236}">
                <a16:creationId xmlns:a16="http://schemas.microsoft.com/office/drawing/2014/main" id="{A69B1F9D-BC19-46AA-BE0B-2FD462A7E1C2}"/>
              </a:ext>
            </a:extLst>
          </p:cNvPr>
          <p:cNvGraphicFramePr>
            <a:graphicFrameLocks noChangeAspect="1"/>
          </p:cNvGraphicFramePr>
          <p:nvPr>
            <p:extLst>
              <p:ext uri="{D42A27DB-BD31-4B8C-83A1-F6EECF244321}">
                <p14:modId xmlns:p14="http://schemas.microsoft.com/office/powerpoint/2010/main" val="2221567133"/>
              </p:ext>
            </p:extLst>
          </p:nvPr>
        </p:nvGraphicFramePr>
        <p:xfrm>
          <a:off x="4256087" y="3358504"/>
          <a:ext cx="3679825" cy="955675"/>
        </p:xfrm>
        <a:graphic>
          <a:graphicData uri="http://schemas.openxmlformats.org/presentationml/2006/ole">
            <mc:AlternateContent xmlns:mc="http://schemas.openxmlformats.org/markup-compatibility/2006">
              <mc:Choice xmlns:v="urn:schemas-microsoft-com:vml" Requires="v">
                <p:oleObj spid="_x0000_s6972" name="AxMath" r:id="rId5" imgW="1839960" imgH="477720" progId="Equation.AxMath">
                  <p:embed/>
                </p:oleObj>
              </mc:Choice>
              <mc:Fallback>
                <p:oleObj name="AxMath" r:id="rId5" imgW="1839960" imgH="477720" progId="Equation.AxMath">
                  <p:embed/>
                  <p:pic>
                    <p:nvPicPr>
                      <p:cNvPr id="6" name="对象 5">
                        <a:extLst>
                          <a:ext uri="{FF2B5EF4-FFF2-40B4-BE49-F238E27FC236}">
                            <a16:creationId xmlns:a16="http://schemas.microsoft.com/office/drawing/2014/main" id="{491E3947-32C8-4E0D-863A-9F9147719632}"/>
                          </a:ext>
                        </a:extLst>
                      </p:cNvPr>
                      <p:cNvPicPr/>
                      <p:nvPr/>
                    </p:nvPicPr>
                    <p:blipFill>
                      <a:blip r:embed="rId6"/>
                      <a:stretch>
                        <a:fillRect/>
                      </a:stretch>
                    </p:blipFill>
                    <p:spPr>
                      <a:xfrm>
                        <a:off x="4256087" y="3358504"/>
                        <a:ext cx="3679825" cy="955675"/>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D548A88D-30FE-4578-8C37-A742150C292A}"/>
              </a:ext>
            </a:extLst>
          </p:cNvPr>
          <p:cNvSpPr txBox="1"/>
          <p:nvPr/>
        </p:nvSpPr>
        <p:spPr>
          <a:xfrm>
            <a:off x="336550" y="1943356"/>
            <a:ext cx="11772900" cy="369332"/>
          </a:xfrm>
          <a:prstGeom prst="rect">
            <a:avLst/>
          </a:prstGeom>
          <a:noFill/>
        </p:spPr>
        <p:txBody>
          <a:bodyPr wrap="square">
            <a:spAutoFit/>
          </a:bodyPr>
          <a:lstStyle/>
          <a:p>
            <a:r>
              <a:rPr lang="zh-CN" altLang="en-US" dirty="0"/>
              <a:t>将信号拆解成全局的正弦/余弦频率分量。只知道信号中</a:t>
            </a:r>
            <a:r>
              <a:rPr lang="zh-CN" altLang="en-US" b="1" dirty="0">
                <a:solidFill>
                  <a:srgbClr val="FF0000"/>
                </a:solidFill>
              </a:rPr>
              <a:t>有哪些频率</a:t>
            </a:r>
            <a:r>
              <a:rPr lang="zh-CN" altLang="en-US" dirty="0"/>
              <a:t>，但不知道它们出现的位置，适合平稳信号分析</a:t>
            </a:r>
          </a:p>
        </p:txBody>
      </p:sp>
      <p:sp>
        <p:nvSpPr>
          <p:cNvPr id="11" name="文本框 10">
            <a:extLst>
              <a:ext uri="{FF2B5EF4-FFF2-40B4-BE49-F238E27FC236}">
                <a16:creationId xmlns:a16="http://schemas.microsoft.com/office/drawing/2014/main" id="{3068A17F-F1F6-42E0-9516-A9531433B255}"/>
              </a:ext>
            </a:extLst>
          </p:cNvPr>
          <p:cNvSpPr txBox="1"/>
          <p:nvPr/>
        </p:nvSpPr>
        <p:spPr>
          <a:xfrm>
            <a:off x="336550" y="2466264"/>
            <a:ext cx="11772900" cy="369332"/>
          </a:xfrm>
          <a:prstGeom prst="rect">
            <a:avLst/>
          </a:prstGeom>
          <a:noFill/>
        </p:spPr>
        <p:txBody>
          <a:bodyPr wrap="square">
            <a:spAutoFit/>
          </a:bodyPr>
          <a:lstStyle/>
          <a:p>
            <a:r>
              <a:rPr lang="zh-CN" altLang="en-US" dirty="0"/>
              <a:t>对于</a:t>
            </a:r>
            <a:r>
              <a:rPr lang="zh-CN" altLang="en-US" b="1" dirty="0"/>
              <a:t>随机触发的信号序列</a:t>
            </a:r>
            <a:r>
              <a:rPr lang="zh-CN" altLang="en-US" dirty="0"/>
              <a:t>，由于相当于非均匀采样，需要使用</a:t>
            </a:r>
            <a:r>
              <a:rPr lang="en-US" altLang="zh-CN" b="1" dirty="0">
                <a:solidFill>
                  <a:srgbClr val="FF0000"/>
                </a:solidFill>
              </a:rPr>
              <a:t>NDFT</a:t>
            </a:r>
            <a:endParaRPr lang="zh-CN" altLang="en-US" b="1" dirty="0">
              <a:solidFill>
                <a:srgbClr val="FF0000"/>
              </a:solidFill>
            </a:endParaRPr>
          </a:p>
        </p:txBody>
      </p:sp>
      <p:sp>
        <p:nvSpPr>
          <p:cNvPr id="13" name="文本框 12">
            <a:extLst>
              <a:ext uri="{FF2B5EF4-FFF2-40B4-BE49-F238E27FC236}">
                <a16:creationId xmlns:a16="http://schemas.microsoft.com/office/drawing/2014/main" id="{18528B0D-328B-4789-9FFD-5C9AF1B74462}"/>
              </a:ext>
            </a:extLst>
          </p:cNvPr>
          <p:cNvSpPr txBox="1"/>
          <p:nvPr/>
        </p:nvSpPr>
        <p:spPr>
          <a:xfrm>
            <a:off x="336550" y="4440564"/>
            <a:ext cx="9076114" cy="369332"/>
          </a:xfrm>
          <a:prstGeom prst="rect">
            <a:avLst/>
          </a:prstGeom>
          <a:noFill/>
        </p:spPr>
        <p:txBody>
          <a:bodyPr wrap="square">
            <a:spAutoFit/>
          </a:bodyPr>
          <a:lstStyle/>
          <a:p>
            <a:r>
              <a:rPr lang="zh-CN" altLang="en-US" dirty="0"/>
              <a:t>将信号拆解成局部的、可伸缩的小波基。同时知道频率和出现位置，能处理非平稳信号。</a:t>
            </a:r>
          </a:p>
        </p:txBody>
      </p:sp>
    </p:spTree>
    <p:extLst>
      <p:ext uri="{BB962C8B-B14F-4D97-AF65-F5344CB8AC3E}">
        <p14:creationId xmlns:p14="http://schemas.microsoft.com/office/powerpoint/2010/main" val="2026059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A67AA8-A1CE-49DC-A02D-BAAFCD972A10}"/>
              </a:ext>
            </a:extLst>
          </p:cNvPr>
          <p:cNvSpPr>
            <a:spLocks noGrp="1"/>
          </p:cNvSpPr>
          <p:nvPr>
            <p:ph type="sldNum" sz="quarter" idx="12"/>
          </p:nvPr>
        </p:nvSpPr>
        <p:spPr/>
        <p:txBody>
          <a:bodyPr/>
          <a:lstStyle/>
          <a:p>
            <a:fld id="{D459CD81-B205-4F3B-A9C6-9967267E909A}" type="slidenum">
              <a:rPr lang="zh-CN" altLang="en-US" smtClean="0"/>
              <a:t>23</a:t>
            </a:fld>
            <a:endParaRPr lang="zh-CN" altLang="en-US"/>
          </a:p>
        </p:txBody>
      </p:sp>
      <p:sp>
        <p:nvSpPr>
          <p:cNvPr id="3" name="标题 2">
            <a:extLst>
              <a:ext uri="{FF2B5EF4-FFF2-40B4-BE49-F238E27FC236}">
                <a16:creationId xmlns:a16="http://schemas.microsoft.com/office/drawing/2014/main" id="{4D223B95-3F45-47D2-8518-7F0F8FDCEF4F}"/>
              </a:ext>
            </a:extLst>
          </p:cNvPr>
          <p:cNvSpPr>
            <a:spLocks noGrp="1"/>
          </p:cNvSpPr>
          <p:nvPr>
            <p:ph type="title"/>
          </p:nvPr>
        </p:nvSpPr>
        <p:spPr/>
        <p:txBody>
          <a:bodyPr/>
          <a:lstStyle/>
          <a:p>
            <a:r>
              <a:rPr lang="zh-CN" altLang="en-US" dirty="0"/>
              <a:t>各自事例的典型波形以及筛选方法</a:t>
            </a:r>
          </a:p>
        </p:txBody>
      </p:sp>
      <p:grpSp>
        <p:nvGrpSpPr>
          <p:cNvPr id="10" name="组合 9">
            <a:extLst>
              <a:ext uri="{FF2B5EF4-FFF2-40B4-BE49-F238E27FC236}">
                <a16:creationId xmlns:a16="http://schemas.microsoft.com/office/drawing/2014/main" id="{959F360C-A745-4730-85B9-23E6FCE06BF1}"/>
              </a:ext>
            </a:extLst>
          </p:cNvPr>
          <p:cNvGrpSpPr/>
          <p:nvPr/>
        </p:nvGrpSpPr>
        <p:grpSpPr>
          <a:xfrm>
            <a:off x="314960" y="1312989"/>
            <a:ext cx="4175760" cy="3440369"/>
            <a:chOff x="127000" y="601789"/>
            <a:chExt cx="4175760" cy="3440369"/>
          </a:xfrm>
        </p:grpSpPr>
        <p:pic>
          <p:nvPicPr>
            <p:cNvPr id="5" name="图片 4">
              <a:extLst>
                <a:ext uri="{FF2B5EF4-FFF2-40B4-BE49-F238E27FC236}">
                  <a16:creationId xmlns:a16="http://schemas.microsoft.com/office/drawing/2014/main" id="{D44FF97D-6CB4-459B-953C-02044439B1C6}"/>
                </a:ext>
              </a:extLst>
            </p:cNvPr>
            <p:cNvPicPr>
              <a:picLocks noChangeAspect="1"/>
            </p:cNvPicPr>
            <p:nvPr/>
          </p:nvPicPr>
          <p:blipFill>
            <a:blip r:embed="rId2"/>
            <a:stretch>
              <a:fillRect/>
            </a:stretch>
          </p:blipFill>
          <p:spPr>
            <a:xfrm>
              <a:off x="185677" y="601789"/>
              <a:ext cx="4018024" cy="1712516"/>
            </a:xfrm>
            <a:prstGeom prst="rect">
              <a:avLst/>
            </a:prstGeom>
          </p:spPr>
        </p:pic>
        <p:pic>
          <p:nvPicPr>
            <p:cNvPr id="7" name="图片 6">
              <a:extLst>
                <a:ext uri="{FF2B5EF4-FFF2-40B4-BE49-F238E27FC236}">
                  <a16:creationId xmlns:a16="http://schemas.microsoft.com/office/drawing/2014/main" id="{87D450D7-B705-431F-AA1A-F311B270BB84}"/>
                </a:ext>
              </a:extLst>
            </p:cNvPr>
            <p:cNvPicPr>
              <a:picLocks noChangeAspect="1"/>
            </p:cNvPicPr>
            <p:nvPr/>
          </p:nvPicPr>
          <p:blipFill>
            <a:blip r:embed="rId3"/>
            <a:stretch>
              <a:fillRect/>
            </a:stretch>
          </p:blipFill>
          <p:spPr>
            <a:xfrm>
              <a:off x="185677" y="2314305"/>
              <a:ext cx="4018024" cy="1727853"/>
            </a:xfrm>
            <a:prstGeom prst="rect">
              <a:avLst/>
            </a:prstGeom>
          </p:spPr>
        </p:pic>
        <p:sp>
          <p:nvSpPr>
            <p:cNvPr id="8" name="矩形 7">
              <a:extLst>
                <a:ext uri="{FF2B5EF4-FFF2-40B4-BE49-F238E27FC236}">
                  <a16:creationId xmlns:a16="http://schemas.microsoft.com/office/drawing/2014/main" id="{AB97B88A-712E-49CE-88E6-D55DE49410E2}"/>
                </a:ext>
              </a:extLst>
            </p:cNvPr>
            <p:cNvSpPr/>
            <p:nvPr/>
          </p:nvSpPr>
          <p:spPr>
            <a:xfrm>
              <a:off x="127000" y="601789"/>
              <a:ext cx="4175760" cy="344036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0E44784B-59C5-4801-8C88-17124EF216F2}"/>
              </a:ext>
            </a:extLst>
          </p:cNvPr>
          <p:cNvSpPr txBox="1"/>
          <p:nvPr/>
        </p:nvSpPr>
        <p:spPr>
          <a:xfrm>
            <a:off x="1260540" y="4871720"/>
            <a:ext cx="2284600" cy="369332"/>
          </a:xfrm>
          <a:prstGeom prst="rect">
            <a:avLst/>
          </a:prstGeom>
          <a:noFill/>
        </p:spPr>
        <p:txBody>
          <a:bodyPr wrap="none" rtlCol="0">
            <a:spAutoFit/>
          </a:bodyPr>
          <a:lstStyle/>
          <a:p>
            <a:r>
              <a:rPr lang="en-US" altLang="zh-CN" dirty="0"/>
              <a:t>Inhibit </a:t>
            </a:r>
            <a:r>
              <a:rPr lang="zh-CN" altLang="en-US" dirty="0"/>
              <a:t>主放原始波形</a:t>
            </a:r>
          </a:p>
        </p:txBody>
      </p:sp>
      <p:pic>
        <p:nvPicPr>
          <p:cNvPr id="12" name="图形 11">
            <a:extLst>
              <a:ext uri="{FF2B5EF4-FFF2-40B4-BE49-F238E27FC236}">
                <a16:creationId xmlns:a16="http://schemas.microsoft.com/office/drawing/2014/main" id="{1BB90A78-4409-4153-8497-5E2BC97F4D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3222" y="1128323"/>
            <a:ext cx="6546772" cy="3928063"/>
          </a:xfrm>
          <a:prstGeom prst="rect">
            <a:avLst/>
          </a:prstGeom>
        </p:spPr>
      </p:pic>
    </p:spTree>
    <p:extLst>
      <p:ext uri="{BB962C8B-B14F-4D97-AF65-F5344CB8AC3E}">
        <p14:creationId xmlns:p14="http://schemas.microsoft.com/office/powerpoint/2010/main" val="3546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2BB27C2-2917-410D-AB69-9F06F305A15F}"/>
              </a:ext>
            </a:extLst>
          </p:cNvPr>
          <p:cNvPicPr>
            <a:picLocks noChangeAspect="1"/>
          </p:cNvPicPr>
          <p:nvPr/>
        </p:nvPicPr>
        <p:blipFill>
          <a:blip r:embed="rId2"/>
          <a:stretch>
            <a:fillRect/>
          </a:stretch>
        </p:blipFill>
        <p:spPr>
          <a:xfrm>
            <a:off x="0" y="821001"/>
            <a:ext cx="12192000" cy="5900474"/>
          </a:xfrm>
          <a:prstGeom prst="rect">
            <a:avLst/>
          </a:prstGeom>
          <a:noFill/>
          <a:ln>
            <a:noFill/>
          </a:ln>
        </p:spPr>
      </p:pic>
      <p:sp>
        <p:nvSpPr>
          <p:cNvPr id="2" name="灯片编号占位符 1">
            <a:extLst>
              <a:ext uri="{FF2B5EF4-FFF2-40B4-BE49-F238E27FC236}">
                <a16:creationId xmlns:a16="http://schemas.microsoft.com/office/drawing/2014/main" id="{B7E75F8A-B089-4EFB-998D-5783736ACE1F}"/>
              </a:ext>
            </a:extLst>
          </p:cNvPr>
          <p:cNvSpPr>
            <a:spLocks noGrp="1"/>
          </p:cNvSpPr>
          <p:nvPr>
            <p:ph type="sldNum" sz="quarter" idx="12"/>
          </p:nvPr>
        </p:nvSpPr>
        <p:spPr/>
        <p:txBody>
          <a:bodyPr/>
          <a:lstStyle/>
          <a:p>
            <a:fld id="{D459CD81-B205-4F3B-A9C6-9967267E909A}" type="slidenum">
              <a:rPr lang="zh-CN" altLang="en-US" smtClean="0"/>
              <a:t>24</a:t>
            </a:fld>
            <a:endParaRPr lang="zh-CN" altLang="en-US"/>
          </a:p>
        </p:txBody>
      </p:sp>
      <p:sp>
        <p:nvSpPr>
          <p:cNvPr id="3" name="标题 2">
            <a:extLst>
              <a:ext uri="{FF2B5EF4-FFF2-40B4-BE49-F238E27FC236}">
                <a16:creationId xmlns:a16="http://schemas.microsoft.com/office/drawing/2014/main" id="{B0D4AF0F-BCA1-4093-A975-605E3035BEEB}"/>
              </a:ext>
            </a:extLst>
          </p:cNvPr>
          <p:cNvSpPr>
            <a:spLocks noGrp="1"/>
          </p:cNvSpPr>
          <p:nvPr>
            <p:ph type="title"/>
          </p:nvPr>
        </p:nvSpPr>
        <p:spPr/>
        <p:txBody>
          <a:bodyPr/>
          <a:lstStyle/>
          <a:p>
            <a:r>
              <a:rPr lang="en-US" altLang="zh-CN" dirty="0"/>
              <a:t>RECODE-DAQ</a:t>
            </a:r>
            <a:r>
              <a:rPr lang="zh-CN" altLang="en-US" dirty="0"/>
              <a:t>系统通道</a:t>
            </a:r>
          </a:p>
        </p:txBody>
      </p:sp>
    </p:spTree>
    <p:extLst>
      <p:ext uri="{BB962C8B-B14F-4D97-AF65-F5344CB8AC3E}">
        <p14:creationId xmlns:p14="http://schemas.microsoft.com/office/powerpoint/2010/main" val="349596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E0D8D6-528C-4A92-BFD2-D70BCFF11239}"/>
              </a:ext>
            </a:extLst>
          </p:cNvPr>
          <p:cNvSpPr>
            <a:spLocks noGrp="1"/>
          </p:cNvSpPr>
          <p:nvPr>
            <p:ph type="sldNum" sz="quarter" idx="12"/>
          </p:nvPr>
        </p:nvSpPr>
        <p:spPr/>
        <p:txBody>
          <a:bodyPr/>
          <a:lstStyle/>
          <a:p>
            <a:fld id="{D459CD81-B205-4F3B-A9C6-9967267E909A}" type="slidenum">
              <a:rPr lang="zh-CN" altLang="en-US" smtClean="0"/>
              <a:t>25</a:t>
            </a:fld>
            <a:endParaRPr lang="zh-CN" altLang="en-US"/>
          </a:p>
        </p:txBody>
      </p:sp>
      <p:sp>
        <p:nvSpPr>
          <p:cNvPr id="3" name="标题 2">
            <a:extLst>
              <a:ext uri="{FF2B5EF4-FFF2-40B4-BE49-F238E27FC236}">
                <a16:creationId xmlns:a16="http://schemas.microsoft.com/office/drawing/2014/main" id="{07276DE6-A5E9-46FC-8E4E-CA31F0C31884}"/>
              </a:ext>
            </a:extLst>
          </p:cNvPr>
          <p:cNvSpPr>
            <a:spLocks noGrp="1"/>
          </p:cNvSpPr>
          <p:nvPr>
            <p:ph type="title"/>
          </p:nvPr>
        </p:nvSpPr>
        <p:spPr/>
        <p:txBody>
          <a:bodyPr/>
          <a:lstStyle/>
          <a:p>
            <a:r>
              <a:rPr lang="zh-CN" altLang="en-US" dirty="0"/>
              <a:t>各通道原始波形展示</a:t>
            </a:r>
          </a:p>
        </p:txBody>
      </p:sp>
      <p:pic>
        <p:nvPicPr>
          <p:cNvPr id="5" name="图片 4">
            <a:extLst>
              <a:ext uri="{FF2B5EF4-FFF2-40B4-BE49-F238E27FC236}">
                <a16:creationId xmlns:a16="http://schemas.microsoft.com/office/drawing/2014/main" id="{F19E5B3C-87BA-4323-86B8-D2E4A5B92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189"/>
            <a:ext cx="12192000" cy="6357938"/>
          </a:xfrm>
          <a:prstGeom prst="rect">
            <a:avLst/>
          </a:prstGeom>
        </p:spPr>
      </p:pic>
      <p:sp>
        <p:nvSpPr>
          <p:cNvPr id="4" name="矩形 3">
            <a:extLst>
              <a:ext uri="{FF2B5EF4-FFF2-40B4-BE49-F238E27FC236}">
                <a16:creationId xmlns:a16="http://schemas.microsoft.com/office/drawing/2014/main" id="{49C987C0-5F10-4111-AB70-4D4C089400E4}"/>
              </a:ext>
            </a:extLst>
          </p:cNvPr>
          <p:cNvSpPr/>
          <p:nvPr/>
        </p:nvSpPr>
        <p:spPr>
          <a:xfrm>
            <a:off x="177800" y="853440"/>
            <a:ext cx="11932920" cy="655320"/>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DA6166B-2E3B-4D60-8B30-33639FA5FAAF}"/>
              </a:ext>
            </a:extLst>
          </p:cNvPr>
          <p:cNvSpPr/>
          <p:nvPr/>
        </p:nvSpPr>
        <p:spPr>
          <a:xfrm>
            <a:off x="177800" y="2103120"/>
            <a:ext cx="11932920" cy="584200"/>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45EAF0F-E2D3-4930-B17A-DD492CD425F1}"/>
              </a:ext>
            </a:extLst>
          </p:cNvPr>
          <p:cNvSpPr txBox="1"/>
          <p:nvPr/>
        </p:nvSpPr>
        <p:spPr>
          <a:xfrm>
            <a:off x="589280" y="1584960"/>
            <a:ext cx="1338828" cy="369332"/>
          </a:xfrm>
          <a:prstGeom prst="rect">
            <a:avLst/>
          </a:prstGeom>
          <a:noFill/>
        </p:spPr>
        <p:txBody>
          <a:bodyPr wrap="none" rtlCol="0">
            <a:spAutoFit/>
          </a:bodyPr>
          <a:lstStyle/>
          <a:p>
            <a:r>
              <a:rPr lang="zh-CN" altLang="en-US" dirty="0"/>
              <a:t>过阈值事件</a:t>
            </a:r>
          </a:p>
        </p:txBody>
      </p:sp>
    </p:spTree>
    <p:extLst>
      <p:ext uri="{BB962C8B-B14F-4D97-AF65-F5344CB8AC3E}">
        <p14:creationId xmlns:p14="http://schemas.microsoft.com/office/powerpoint/2010/main" val="2608181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形 8">
            <a:extLst>
              <a:ext uri="{FF2B5EF4-FFF2-40B4-BE49-F238E27FC236}">
                <a16:creationId xmlns:a16="http://schemas.microsoft.com/office/drawing/2014/main" id="{075A066A-A67D-4211-AC09-5A9221011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99113"/>
            <a:ext cx="12192000" cy="6358887"/>
          </a:xfrm>
          <a:prstGeom prst="rect">
            <a:avLst/>
          </a:prstGeom>
        </p:spPr>
      </p:pic>
      <p:sp>
        <p:nvSpPr>
          <p:cNvPr id="2" name="灯片编号占位符 1">
            <a:extLst>
              <a:ext uri="{FF2B5EF4-FFF2-40B4-BE49-F238E27FC236}">
                <a16:creationId xmlns:a16="http://schemas.microsoft.com/office/drawing/2014/main" id="{7FE0D8D6-528C-4A92-BFD2-D70BCFF11239}"/>
              </a:ext>
            </a:extLst>
          </p:cNvPr>
          <p:cNvSpPr>
            <a:spLocks noGrp="1"/>
          </p:cNvSpPr>
          <p:nvPr>
            <p:ph type="sldNum" sz="quarter" idx="12"/>
          </p:nvPr>
        </p:nvSpPr>
        <p:spPr/>
        <p:txBody>
          <a:bodyPr/>
          <a:lstStyle/>
          <a:p>
            <a:fld id="{D459CD81-B205-4F3B-A9C6-9967267E909A}" type="slidenum">
              <a:rPr lang="zh-CN" altLang="en-US" smtClean="0"/>
              <a:t>26</a:t>
            </a:fld>
            <a:endParaRPr lang="zh-CN" altLang="en-US"/>
          </a:p>
        </p:txBody>
      </p:sp>
      <p:sp>
        <p:nvSpPr>
          <p:cNvPr id="3" name="标题 2">
            <a:extLst>
              <a:ext uri="{FF2B5EF4-FFF2-40B4-BE49-F238E27FC236}">
                <a16:creationId xmlns:a16="http://schemas.microsoft.com/office/drawing/2014/main" id="{07276DE6-A5E9-46FC-8E4E-CA31F0C31884}"/>
              </a:ext>
            </a:extLst>
          </p:cNvPr>
          <p:cNvSpPr>
            <a:spLocks noGrp="1"/>
          </p:cNvSpPr>
          <p:nvPr>
            <p:ph type="title"/>
          </p:nvPr>
        </p:nvSpPr>
        <p:spPr/>
        <p:txBody>
          <a:bodyPr/>
          <a:lstStyle/>
          <a:p>
            <a:r>
              <a:rPr lang="zh-CN" altLang="en-US" dirty="0"/>
              <a:t>各通道原始波形展示</a:t>
            </a:r>
          </a:p>
        </p:txBody>
      </p:sp>
      <p:sp>
        <p:nvSpPr>
          <p:cNvPr id="10" name="文本框 9">
            <a:extLst>
              <a:ext uri="{FF2B5EF4-FFF2-40B4-BE49-F238E27FC236}">
                <a16:creationId xmlns:a16="http://schemas.microsoft.com/office/drawing/2014/main" id="{CC022E4C-E1AC-468D-8754-BE4712E029DC}"/>
              </a:ext>
            </a:extLst>
          </p:cNvPr>
          <p:cNvSpPr txBox="1"/>
          <p:nvPr/>
        </p:nvSpPr>
        <p:spPr>
          <a:xfrm>
            <a:off x="60960" y="548640"/>
            <a:ext cx="3664465" cy="369332"/>
          </a:xfrm>
          <a:prstGeom prst="rect">
            <a:avLst/>
          </a:prstGeom>
          <a:noFill/>
        </p:spPr>
        <p:txBody>
          <a:bodyPr wrap="none" rtlCol="0">
            <a:spAutoFit/>
          </a:bodyPr>
          <a:lstStyle/>
          <a:p>
            <a:r>
              <a:rPr lang="zh-CN" altLang="en-US" dirty="0"/>
              <a:t>添加过阈值的筛选的典型物理信号</a:t>
            </a:r>
          </a:p>
        </p:txBody>
      </p:sp>
    </p:spTree>
    <p:extLst>
      <p:ext uri="{BB962C8B-B14F-4D97-AF65-F5344CB8AC3E}">
        <p14:creationId xmlns:p14="http://schemas.microsoft.com/office/powerpoint/2010/main" val="1570943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65D238-B4EB-4E9B-942A-DFAB21CECEEB}"/>
              </a:ext>
            </a:extLst>
          </p:cNvPr>
          <p:cNvSpPr>
            <a:spLocks noGrp="1"/>
          </p:cNvSpPr>
          <p:nvPr>
            <p:ph type="sldNum" sz="quarter" idx="12"/>
          </p:nvPr>
        </p:nvSpPr>
        <p:spPr/>
        <p:txBody>
          <a:bodyPr/>
          <a:lstStyle/>
          <a:p>
            <a:fld id="{D459CD81-B205-4F3B-A9C6-9967267E909A}" type="slidenum">
              <a:rPr lang="zh-CN" altLang="en-US" smtClean="0"/>
              <a:t>27</a:t>
            </a:fld>
            <a:endParaRPr lang="zh-CN" altLang="en-US"/>
          </a:p>
        </p:txBody>
      </p:sp>
      <p:sp>
        <p:nvSpPr>
          <p:cNvPr id="3" name="标题 2">
            <a:extLst>
              <a:ext uri="{FF2B5EF4-FFF2-40B4-BE49-F238E27FC236}">
                <a16:creationId xmlns:a16="http://schemas.microsoft.com/office/drawing/2014/main" id="{8F368CC9-957C-4FCC-860B-6830AC10C5FE}"/>
              </a:ext>
            </a:extLst>
          </p:cNvPr>
          <p:cNvSpPr>
            <a:spLocks noGrp="1"/>
          </p:cNvSpPr>
          <p:nvPr>
            <p:ph type="title"/>
          </p:nvPr>
        </p:nvSpPr>
        <p:spPr/>
        <p:txBody>
          <a:bodyPr/>
          <a:lstStyle/>
          <a:p>
            <a:r>
              <a:rPr lang="zh-CN" altLang="en-US" dirty="0"/>
              <a:t>已完成的工作</a:t>
            </a:r>
          </a:p>
        </p:txBody>
      </p:sp>
      <p:sp>
        <p:nvSpPr>
          <p:cNvPr id="6" name="文本框 5">
            <a:extLst>
              <a:ext uri="{FF2B5EF4-FFF2-40B4-BE49-F238E27FC236}">
                <a16:creationId xmlns:a16="http://schemas.microsoft.com/office/drawing/2014/main" id="{3B47614C-B526-46E1-AED1-1D9B89BAFCB3}"/>
              </a:ext>
            </a:extLst>
          </p:cNvPr>
          <p:cNvSpPr txBox="1"/>
          <p:nvPr/>
        </p:nvSpPr>
        <p:spPr>
          <a:xfrm>
            <a:off x="7142123" y="4990068"/>
            <a:ext cx="2262158" cy="369332"/>
          </a:xfrm>
          <a:prstGeom prst="rect">
            <a:avLst/>
          </a:prstGeom>
          <a:noFill/>
        </p:spPr>
        <p:txBody>
          <a:bodyPr wrap="none" rtlCol="0">
            <a:spAutoFit/>
          </a:bodyPr>
          <a:lstStyle/>
          <a:p>
            <a:r>
              <a:rPr lang="zh-CN" altLang="en-US" dirty="0"/>
              <a:t>物理事例的小波变换</a:t>
            </a:r>
          </a:p>
        </p:txBody>
      </p:sp>
      <p:pic>
        <p:nvPicPr>
          <p:cNvPr id="8" name="图片 7">
            <a:extLst>
              <a:ext uri="{FF2B5EF4-FFF2-40B4-BE49-F238E27FC236}">
                <a16:creationId xmlns:a16="http://schemas.microsoft.com/office/drawing/2014/main" id="{9671DEB8-1F10-44E0-AF4B-969E40CB61BF}"/>
              </a:ext>
            </a:extLst>
          </p:cNvPr>
          <p:cNvPicPr>
            <a:picLocks noChangeAspect="1"/>
          </p:cNvPicPr>
          <p:nvPr/>
        </p:nvPicPr>
        <p:blipFill>
          <a:blip r:embed="rId2"/>
          <a:stretch>
            <a:fillRect/>
          </a:stretch>
        </p:blipFill>
        <p:spPr>
          <a:xfrm>
            <a:off x="4622697" y="1573058"/>
            <a:ext cx="7301011" cy="3417010"/>
          </a:xfrm>
          <a:prstGeom prst="rect">
            <a:avLst/>
          </a:prstGeom>
        </p:spPr>
      </p:pic>
      <p:sp>
        <p:nvSpPr>
          <p:cNvPr id="4" name="文本框 3">
            <a:extLst>
              <a:ext uri="{FF2B5EF4-FFF2-40B4-BE49-F238E27FC236}">
                <a16:creationId xmlns:a16="http://schemas.microsoft.com/office/drawing/2014/main" id="{13742AF7-5943-4961-B932-179033C326B5}"/>
              </a:ext>
            </a:extLst>
          </p:cNvPr>
          <p:cNvSpPr txBox="1"/>
          <p:nvPr/>
        </p:nvSpPr>
        <p:spPr>
          <a:xfrm>
            <a:off x="4453467" y="5359400"/>
            <a:ext cx="6257226" cy="923330"/>
          </a:xfrm>
          <a:prstGeom prst="rect">
            <a:avLst/>
          </a:prstGeom>
          <a:noFill/>
        </p:spPr>
        <p:txBody>
          <a:bodyPr wrap="none" rtlCol="0">
            <a:spAutoFit/>
          </a:bodyPr>
          <a:lstStyle/>
          <a:p>
            <a:r>
              <a:rPr lang="zh-CN" altLang="en-US" dirty="0"/>
              <a:t>分能段，</a:t>
            </a:r>
            <a:r>
              <a:rPr lang="en-US" altLang="zh-CN" dirty="0"/>
              <a:t>0-4kev</a:t>
            </a:r>
            <a:r>
              <a:rPr lang="zh-CN" altLang="en-US" dirty="0"/>
              <a:t>、</a:t>
            </a:r>
            <a:r>
              <a:rPr lang="en-US" altLang="zh-CN" dirty="0"/>
              <a:t>4-8</a:t>
            </a:r>
            <a:r>
              <a:rPr lang="zh-CN" altLang="en-US" dirty="0"/>
              <a:t>，</a:t>
            </a:r>
            <a:r>
              <a:rPr lang="en-US" altLang="zh-CN" dirty="0"/>
              <a:t>8-12</a:t>
            </a:r>
            <a:r>
              <a:rPr lang="zh-CN" altLang="en-US" dirty="0"/>
              <a:t>，</a:t>
            </a:r>
            <a:r>
              <a:rPr lang="en-US" altLang="zh-CN" dirty="0"/>
              <a:t>0-0.5kev</a:t>
            </a:r>
            <a:r>
              <a:rPr lang="zh-CN" altLang="en-US" dirty="0"/>
              <a:t>。重点放在阈值附近 </a:t>
            </a:r>
            <a:endParaRPr lang="en-US" altLang="zh-CN" dirty="0"/>
          </a:p>
          <a:p>
            <a:endParaRPr lang="en-US" altLang="zh-CN" dirty="0"/>
          </a:p>
          <a:p>
            <a:r>
              <a:rPr lang="zh-CN" altLang="en-US" dirty="0"/>
              <a:t>在阈值附近的噪声特点。 </a:t>
            </a:r>
          </a:p>
        </p:txBody>
      </p:sp>
    </p:spTree>
    <p:extLst>
      <p:ext uri="{BB962C8B-B14F-4D97-AF65-F5344CB8AC3E}">
        <p14:creationId xmlns:p14="http://schemas.microsoft.com/office/powerpoint/2010/main" val="203384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65D238-B4EB-4E9B-942A-DFAB21CECEEB}"/>
              </a:ext>
            </a:extLst>
          </p:cNvPr>
          <p:cNvSpPr>
            <a:spLocks noGrp="1"/>
          </p:cNvSpPr>
          <p:nvPr>
            <p:ph type="sldNum" sz="quarter" idx="12"/>
          </p:nvPr>
        </p:nvSpPr>
        <p:spPr/>
        <p:txBody>
          <a:bodyPr/>
          <a:lstStyle/>
          <a:p>
            <a:fld id="{D459CD81-B205-4F3B-A9C6-9967267E909A}" type="slidenum">
              <a:rPr lang="zh-CN" altLang="en-US" smtClean="0"/>
              <a:t>28</a:t>
            </a:fld>
            <a:endParaRPr lang="zh-CN" altLang="en-US"/>
          </a:p>
        </p:txBody>
      </p:sp>
      <p:sp>
        <p:nvSpPr>
          <p:cNvPr id="3" name="标题 2">
            <a:extLst>
              <a:ext uri="{FF2B5EF4-FFF2-40B4-BE49-F238E27FC236}">
                <a16:creationId xmlns:a16="http://schemas.microsoft.com/office/drawing/2014/main" id="{8F368CC9-957C-4FCC-860B-6830AC10C5FE}"/>
              </a:ext>
            </a:extLst>
          </p:cNvPr>
          <p:cNvSpPr>
            <a:spLocks noGrp="1"/>
          </p:cNvSpPr>
          <p:nvPr>
            <p:ph type="title"/>
          </p:nvPr>
        </p:nvSpPr>
        <p:spPr/>
        <p:txBody>
          <a:bodyPr/>
          <a:lstStyle/>
          <a:p>
            <a:r>
              <a:rPr lang="zh-CN" altLang="en-US" dirty="0"/>
              <a:t>已完成的工作</a:t>
            </a:r>
          </a:p>
        </p:txBody>
      </p:sp>
    </p:spTree>
    <p:extLst>
      <p:ext uri="{BB962C8B-B14F-4D97-AF65-F5344CB8AC3E}">
        <p14:creationId xmlns:p14="http://schemas.microsoft.com/office/powerpoint/2010/main" val="2938747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65D238-B4EB-4E9B-942A-DFAB21CECEEB}"/>
              </a:ext>
            </a:extLst>
          </p:cNvPr>
          <p:cNvSpPr>
            <a:spLocks noGrp="1"/>
          </p:cNvSpPr>
          <p:nvPr>
            <p:ph type="sldNum" sz="quarter" idx="12"/>
          </p:nvPr>
        </p:nvSpPr>
        <p:spPr/>
        <p:txBody>
          <a:bodyPr/>
          <a:lstStyle/>
          <a:p>
            <a:fld id="{D459CD81-B205-4F3B-A9C6-9967267E909A}" type="slidenum">
              <a:rPr lang="zh-CN" altLang="en-US" smtClean="0"/>
              <a:t>29</a:t>
            </a:fld>
            <a:endParaRPr lang="zh-CN" altLang="en-US"/>
          </a:p>
        </p:txBody>
      </p:sp>
      <p:sp>
        <p:nvSpPr>
          <p:cNvPr id="3" name="标题 2">
            <a:extLst>
              <a:ext uri="{FF2B5EF4-FFF2-40B4-BE49-F238E27FC236}">
                <a16:creationId xmlns:a16="http://schemas.microsoft.com/office/drawing/2014/main" id="{8F368CC9-957C-4FCC-860B-6830AC10C5FE}"/>
              </a:ext>
            </a:extLst>
          </p:cNvPr>
          <p:cNvSpPr>
            <a:spLocks noGrp="1"/>
          </p:cNvSpPr>
          <p:nvPr>
            <p:ph type="title"/>
          </p:nvPr>
        </p:nvSpPr>
        <p:spPr/>
        <p:txBody>
          <a:bodyPr/>
          <a:lstStyle/>
          <a:p>
            <a:r>
              <a:rPr lang="zh-CN" altLang="en-US" dirty="0"/>
              <a:t>未来计划</a:t>
            </a:r>
          </a:p>
        </p:txBody>
      </p:sp>
      <p:sp>
        <p:nvSpPr>
          <p:cNvPr id="5" name="箭头: 右 4">
            <a:extLst>
              <a:ext uri="{FF2B5EF4-FFF2-40B4-BE49-F238E27FC236}">
                <a16:creationId xmlns:a16="http://schemas.microsoft.com/office/drawing/2014/main" id="{74762A48-C74B-4440-A206-49353AC4ED75}"/>
              </a:ext>
            </a:extLst>
          </p:cNvPr>
          <p:cNvSpPr/>
          <p:nvPr/>
        </p:nvSpPr>
        <p:spPr>
          <a:xfrm>
            <a:off x="563880" y="3357880"/>
            <a:ext cx="10825480" cy="484632"/>
          </a:xfrm>
          <a:prstGeom prst="rightArrow">
            <a:avLst>
              <a:gd name="adj1" fmla="val 50000"/>
              <a:gd name="adj2" fmla="val 2806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3252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1AE1507-C4C7-43F4-A007-2666FF2D39F7}"/>
              </a:ext>
            </a:extLst>
          </p:cNvPr>
          <p:cNvSpPr>
            <a:spLocks noGrp="1"/>
          </p:cNvSpPr>
          <p:nvPr>
            <p:ph type="sldNum" sz="quarter" idx="12"/>
          </p:nvPr>
        </p:nvSpPr>
        <p:spPr/>
        <p:txBody>
          <a:bodyPr/>
          <a:lstStyle/>
          <a:p>
            <a:fld id="{D459CD81-B205-4F3B-A9C6-9967267E909A}" type="slidenum">
              <a:rPr lang="zh-CN" altLang="en-US" smtClean="0"/>
              <a:t>3</a:t>
            </a:fld>
            <a:endParaRPr lang="zh-CN" altLang="en-US"/>
          </a:p>
        </p:txBody>
      </p:sp>
      <p:sp>
        <p:nvSpPr>
          <p:cNvPr id="3" name="标题 2">
            <a:extLst>
              <a:ext uri="{FF2B5EF4-FFF2-40B4-BE49-F238E27FC236}">
                <a16:creationId xmlns:a16="http://schemas.microsoft.com/office/drawing/2014/main" id="{52029C57-9475-4C83-A590-B25138F72910}"/>
              </a:ext>
            </a:extLst>
          </p:cNvPr>
          <p:cNvSpPr>
            <a:spLocks noGrp="1"/>
          </p:cNvSpPr>
          <p:nvPr>
            <p:ph type="title"/>
          </p:nvPr>
        </p:nvSpPr>
        <p:spPr>
          <a:xfrm>
            <a:off x="0" y="-39812"/>
            <a:ext cx="10170160" cy="540001"/>
          </a:xfrm>
        </p:spPr>
        <p:txBody>
          <a:bodyPr/>
          <a:lstStyle/>
          <a:p>
            <a:r>
              <a:rPr lang="zh-CN" altLang="en-US" dirty="0"/>
              <a:t>背景介绍：</a:t>
            </a:r>
            <a:r>
              <a:rPr lang="en-US" altLang="zh-CN" dirty="0"/>
              <a:t>CEvNS (</a:t>
            </a:r>
            <a:r>
              <a:rPr lang="en-US" altLang="zh-CN" dirty="0">
                <a:solidFill>
                  <a:srgbClr val="FF0000"/>
                </a:solidFill>
              </a:rPr>
              <a:t>C</a:t>
            </a:r>
            <a:r>
              <a:rPr lang="en-US" altLang="zh-CN" dirty="0"/>
              <a:t>oherent </a:t>
            </a:r>
            <a:r>
              <a:rPr lang="en-US" altLang="zh-CN" dirty="0">
                <a:solidFill>
                  <a:srgbClr val="FF0000"/>
                </a:solidFill>
              </a:rPr>
              <a:t>E</a:t>
            </a:r>
            <a:r>
              <a:rPr lang="en-US" altLang="zh-CN" dirty="0"/>
              <a:t>lastic </a:t>
            </a:r>
            <a:r>
              <a:rPr lang="en-US" altLang="zh-CN" dirty="0">
                <a:solidFill>
                  <a:srgbClr val="FF0000"/>
                </a:solidFill>
              </a:rPr>
              <a:t>N</a:t>
            </a:r>
            <a:r>
              <a:rPr lang="en-US" altLang="zh-CN" dirty="0"/>
              <a:t>eutrino-</a:t>
            </a:r>
            <a:r>
              <a:rPr lang="en-US" altLang="zh-CN" dirty="0">
                <a:solidFill>
                  <a:srgbClr val="FF0000"/>
                </a:solidFill>
              </a:rPr>
              <a:t>N</a:t>
            </a:r>
            <a:r>
              <a:rPr lang="en-US" altLang="zh-CN" dirty="0"/>
              <a:t>ucleus </a:t>
            </a:r>
            <a:r>
              <a:rPr lang="en-US" altLang="zh-CN" dirty="0">
                <a:solidFill>
                  <a:srgbClr val="FF0000"/>
                </a:solidFill>
              </a:rPr>
              <a:t>S</a:t>
            </a:r>
            <a:r>
              <a:rPr lang="en-US" altLang="zh-CN" dirty="0"/>
              <a:t>cattering)</a:t>
            </a:r>
            <a:endParaRPr lang="zh-CN" altLang="en-US" dirty="0"/>
          </a:p>
        </p:txBody>
      </p:sp>
      <p:grpSp>
        <p:nvGrpSpPr>
          <p:cNvPr id="4" name="组合 3">
            <a:extLst>
              <a:ext uri="{FF2B5EF4-FFF2-40B4-BE49-F238E27FC236}">
                <a16:creationId xmlns:a16="http://schemas.microsoft.com/office/drawing/2014/main" id="{B65BAB8B-96C5-4CD5-9961-1071B0226E3C}"/>
              </a:ext>
            </a:extLst>
          </p:cNvPr>
          <p:cNvGrpSpPr/>
          <p:nvPr/>
        </p:nvGrpSpPr>
        <p:grpSpPr>
          <a:xfrm>
            <a:off x="8679268" y="830600"/>
            <a:ext cx="2981783" cy="2868013"/>
            <a:chOff x="9060650" y="688360"/>
            <a:chExt cx="2981783" cy="2868013"/>
          </a:xfrm>
        </p:grpSpPr>
        <p:sp>
          <p:nvSpPr>
            <p:cNvPr id="115" name="箭头: 右 114">
              <a:extLst>
                <a:ext uri="{FF2B5EF4-FFF2-40B4-BE49-F238E27FC236}">
                  <a16:creationId xmlns:a16="http://schemas.microsoft.com/office/drawing/2014/main" id="{C4E98649-2BC3-44D7-8CA9-981D94396758}"/>
                </a:ext>
              </a:extLst>
            </p:cNvPr>
            <p:cNvSpPr/>
            <p:nvPr/>
          </p:nvSpPr>
          <p:spPr>
            <a:xfrm rot="19208370">
              <a:off x="11770589" y="1630173"/>
              <a:ext cx="271844" cy="131730"/>
            </a:xfrm>
            <a:prstGeom prst="rightArrow">
              <a:avLst>
                <a:gd name="adj1" fmla="val 50000"/>
                <a:gd name="adj2" fmla="val 1002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箭头: 右 115">
              <a:extLst>
                <a:ext uri="{FF2B5EF4-FFF2-40B4-BE49-F238E27FC236}">
                  <a16:creationId xmlns:a16="http://schemas.microsoft.com/office/drawing/2014/main" id="{E0404AFE-2A62-4EEA-8D52-F34CC9111DE8}"/>
                </a:ext>
              </a:extLst>
            </p:cNvPr>
            <p:cNvSpPr/>
            <p:nvPr/>
          </p:nvSpPr>
          <p:spPr>
            <a:xfrm rot="2648126">
              <a:off x="11643886" y="2885532"/>
              <a:ext cx="271844" cy="131730"/>
            </a:xfrm>
            <a:prstGeom prst="rightArrow">
              <a:avLst>
                <a:gd name="adj1" fmla="val 50000"/>
                <a:gd name="adj2" fmla="val 1002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箭头: 右 116">
              <a:extLst>
                <a:ext uri="{FF2B5EF4-FFF2-40B4-BE49-F238E27FC236}">
                  <a16:creationId xmlns:a16="http://schemas.microsoft.com/office/drawing/2014/main" id="{D0D2BBEB-8E65-4A36-97A3-05A1E597429A}"/>
                </a:ext>
              </a:extLst>
            </p:cNvPr>
            <p:cNvSpPr/>
            <p:nvPr/>
          </p:nvSpPr>
          <p:spPr>
            <a:xfrm rot="6082457">
              <a:off x="10592916" y="3354586"/>
              <a:ext cx="271844" cy="131730"/>
            </a:xfrm>
            <a:prstGeom prst="rightArrow">
              <a:avLst>
                <a:gd name="adj1" fmla="val 50000"/>
                <a:gd name="adj2" fmla="val 1002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箭头: 右 117">
              <a:extLst>
                <a:ext uri="{FF2B5EF4-FFF2-40B4-BE49-F238E27FC236}">
                  <a16:creationId xmlns:a16="http://schemas.microsoft.com/office/drawing/2014/main" id="{E8027CF2-78FB-4E90-9740-77FBA450C514}"/>
                </a:ext>
              </a:extLst>
            </p:cNvPr>
            <p:cNvSpPr/>
            <p:nvPr/>
          </p:nvSpPr>
          <p:spPr>
            <a:xfrm rot="3116369">
              <a:off x="10764502" y="2260414"/>
              <a:ext cx="426513" cy="258871"/>
            </a:xfrm>
            <a:prstGeom prst="rightArrow">
              <a:avLst>
                <a:gd name="adj1" fmla="val 50000"/>
                <a:gd name="adj2" fmla="val 8532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9" name="椭圆 118">
                  <a:extLst>
                    <a:ext uri="{FF2B5EF4-FFF2-40B4-BE49-F238E27FC236}">
                      <a16:creationId xmlns:a16="http://schemas.microsoft.com/office/drawing/2014/main" id="{7676F246-6535-40F1-B195-14EA42AC9EC5}"/>
                    </a:ext>
                  </a:extLst>
                </p:cNvPr>
                <p:cNvSpPr/>
                <p:nvPr/>
              </p:nvSpPr>
              <p:spPr>
                <a:xfrm>
                  <a:off x="10371704" y="688360"/>
                  <a:ext cx="180000" cy="180000"/>
                </a:xfrm>
                <a:prstGeom prst="ellipse">
                  <a:avLst/>
                </a:prstGeom>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zh-CN" altLang="en-US" b="1" i="1" smtClean="0">
                          <a:solidFill>
                            <a:schemeClr val="tx1"/>
                          </a:solidFill>
                          <a:latin typeface="Cambria Math" panose="02040503050406030204" pitchFamily="18" charset="0"/>
                        </a:rPr>
                        <m:t>𝝂</m:t>
                      </m:r>
                    </m:oMath>
                  </a14:m>
                  <a:r>
                    <a:rPr lang="zh-CN" altLang="en-US" dirty="0"/>
                    <a:t> </a:t>
                  </a:r>
                </a:p>
              </p:txBody>
            </p:sp>
          </mc:Choice>
          <mc:Fallback xmlns="">
            <p:sp>
              <p:nvSpPr>
                <p:cNvPr id="119" name="椭圆 118">
                  <a:extLst>
                    <a:ext uri="{FF2B5EF4-FFF2-40B4-BE49-F238E27FC236}">
                      <a16:creationId xmlns:a16="http://schemas.microsoft.com/office/drawing/2014/main" id="{7676F246-6535-40F1-B195-14EA42AC9EC5}"/>
                    </a:ext>
                  </a:extLst>
                </p:cNvPr>
                <p:cNvSpPr>
                  <a:spLocks noRot="1" noChangeAspect="1" noMove="1" noResize="1" noEditPoints="1" noAdjustHandles="1" noChangeArrowheads="1" noChangeShapeType="1" noTextEdit="1"/>
                </p:cNvSpPr>
                <p:nvPr/>
              </p:nvSpPr>
              <p:spPr>
                <a:xfrm>
                  <a:off x="10371704" y="688360"/>
                  <a:ext cx="180000" cy="180000"/>
                </a:xfrm>
                <a:prstGeom prst="ellipse">
                  <a:avLst/>
                </a:prstGeom>
                <a:blipFill>
                  <a:blip r:embed="rId3"/>
                  <a:stretch>
                    <a:fillRect l="-8571" r="-11429" b="-20588"/>
                  </a:stretch>
                </a:blipFill>
                <a:ln>
                  <a:noFill/>
                </a:ln>
              </p:spPr>
              <p:txBody>
                <a:bodyPr/>
                <a:lstStyle/>
                <a:p>
                  <a:r>
                    <a:rPr lang="zh-CN" altLang="en-US">
                      <a:noFill/>
                    </a:rPr>
                    <a:t> </a:t>
                  </a:r>
                </a:p>
              </p:txBody>
            </p:sp>
          </mc:Fallback>
        </mc:AlternateContent>
        <p:cxnSp>
          <p:nvCxnSpPr>
            <p:cNvPr id="120" name="直接箭头连接符 119">
              <a:extLst>
                <a:ext uri="{FF2B5EF4-FFF2-40B4-BE49-F238E27FC236}">
                  <a16:creationId xmlns:a16="http://schemas.microsoft.com/office/drawing/2014/main" id="{385571D5-CF13-4425-B648-384D853FC342}"/>
                </a:ext>
              </a:extLst>
            </p:cNvPr>
            <p:cNvCxnSpPr>
              <a:cxnSpLocks/>
            </p:cNvCxnSpPr>
            <p:nvPr/>
          </p:nvCxnSpPr>
          <p:spPr>
            <a:xfrm flipV="1">
              <a:off x="10001469" y="865514"/>
              <a:ext cx="370235" cy="350210"/>
            </a:xfrm>
            <a:prstGeom prst="straightConnector1">
              <a:avLst/>
            </a:prstGeom>
            <a:ln w="25400">
              <a:prstDash val="sysDash"/>
              <a:tailEnd type="arrow"/>
            </a:ln>
          </p:spPr>
          <p:style>
            <a:lnRef idx="1">
              <a:schemeClr val="dk1"/>
            </a:lnRef>
            <a:fillRef idx="0">
              <a:schemeClr val="dk1"/>
            </a:fillRef>
            <a:effectRef idx="0">
              <a:schemeClr val="dk1"/>
            </a:effectRef>
            <a:fontRef idx="minor">
              <a:schemeClr val="tx1"/>
            </a:fontRef>
          </p:style>
        </p:cxnSp>
        <p:cxnSp>
          <p:nvCxnSpPr>
            <p:cNvPr id="121" name="直接连接符 120">
              <a:extLst>
                <a:ext uri="{FF2B5EF4-FFF2-40B4-BE49-F238E27FC236}">
                  <a16:creationId xmlns:a16="http://schemas.microsoft.com/office/drawing/2014/main" id="{E6EA0F6D-04A4-4DE0-9E2D-FF04063F4EF2}"/>
                </a:ext>
              </a:extLst>
            </p:cNvPr>
            <p:cNvCxnSpPr>
              <a:cxnSpLocks/>
            </p:cNvCxnSpPr>
            <p:nvPr/>
          </p:nvCxnSpPr>
          <p:spPr>
            <a:xfrm>
              <a:off x="9478646" y="1215724"/>
              <a:ext cx="523875" cy="0"/>
            </a:xfrm>
            <a:prstGeom prst="line">
              <a:avLst/>
            </a:prstGeom>
            <a:ln w="25400">
              <a:prstDash val="sysDash"/>
            </a:ln>
          </p:spPr>
          <p:style>
            <a:lnRef idx="1">
              <a:schemeClr val="dk1"/>
            </a:lnRef>
            <a:fillRef idx="0">
              <a:schemeClr val="dk1"/>
            </a:fillRef>
            <a:effectRef idx="0">
              <a:schemeClr val="dk1"/>
            </a:effectRef>
            <a:fontRef idx="minor">
              <a:schemeClr val="tx1"/>
            </a:fontRef>
          </p:style>
        </p:cxnSp>
        <p:sp>
          <p:nvSpPr>
            <p:cNvPr id="122" name="任意多边形: 形状 121">
              <a:extLst>
                <a:ext uri="{FF2B5EF4-FFF2-40B4-BE49-F238E27FC236}">
                  <a16:creationId xmlns:a16="http://schemas.microsoft.com/office/drawing/2014/main" id="{13DE5AB7-54AF-48B4-B913-2E6E7EA9A83B}"/>
                </a:ext>
              </a:extLst>
            </p:cNvPr>
            <p:cNvSpPr/>
            <p:nvPr/>
          </p:nvSpPr>
          <p:spPr>
            <a:xfrm rot="2707266">
              <a:off x="9882257" y="1404123"/>
              <a:ext cx="704705" cy="166035"/>
            </a:xfrm>
            <a:custGeom>
              <a:avLst/>
              <a:gdLst>
                <a:gd name="connsiteX0" fmla="*/ 0 w 518160"/>
                <a:gd name="connsiteY0" fmla="*/ 60997 h 114337"/>
                <a:gd name="connsiteX1" fmla="*/ 60960 w 518160"/>
                <a:gd name="connsiteY1" fmla="*/ 37 h 114337"/>
                <a:gd name="connsiteX2" fmla="*/ 106680 w 518160"/>
                <a:gd name="connsiteY2" fmla="*/ 68617 h 114337"/>
                <a:gd name="connsiteX3" fmla="*/ 152400 w 518160"/>
                <a:gd name="connsiteY3" fmla="*/ 114337 h 114337"/>
                <a:gd name="connsiteX4" fmla="*/ 198120 w 518160"/>
                <a:gd name="connsiteY4" fmla="*/ 68617 h 114337"/>
                <a:gd name="connsiteX5" fmla="*/ 243840 w 518160"/>
                <a:gd name="connsiteY5" fmla="*/ 15277 h 114337"/>
                <a:gd name="connsiteX6" fmla="*/ 297180 w 518160"/>
                <a:gd name="connsiteY6" fmla="*/ 68617 h 114337"/>
                <a:gd name="connsiteX7" fmla="*/ 350520 w 518160"/>
                <a:gd name="connsiteY7" fmla="*/ 114337 h 114337"/>
                <a:gd name="connsiteX8" fmla="*/ 403860 w 518160"/>
                <a:gd name="connsiteY8" fmla="*/ 68617 h 114337"/>
                <a:gd name="connsiteX9" fmla="*/ 449580 w 518160"/>
                <a:gd name="connsiteY9" fmla="*/ 7657 h 114337"/>
                <a:gd name="connsiteX10" fmla="*/ 518160 w 518160"/>
                <a:gd name="connsiteY10" fmla="*/ 68617 h 1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160" h="114337">
                  <a:moveTo>
                    <a:pt x="0" y="60997"/>
                  </a:moveTo>
                  <a:cubicBezTo>
                    <a:pt x="21590" y="29882"/>
                    <a:pt x="43180" y="-1233"/>
                    <a:pt x="60960" y="37"/>
                  </a:cubicBezTo>
                  <a:cubicBezTo>
                    <a:pt x="78740" y="1307"/>
                    <a:pt x="91440" y="49567"/>
                    <a:pt x="106680" y="68617"/>
                  </a:cubicBezTo>
                  <a:cubicBezTo>
                    <a:pt x="121920" y="87667"/>
                    <a:pt x="137160" y="114337"/>
                    <a:pt x="152400" y="114337"/>
                  </a:cubicBezTo>
                  <a:cubicBezTo>
                    <a:pt x="167640" y="114337"/>
                    <a:pt x="182880" y="85127"/>
                    <a:pt x="198120" y="68617"/>
                  </a:cubicBezTo>
                  <a:cubicBezTo>
                    <a:pt x="213360" y="52107"/>
                    <a:pt x="227330" y="15277"/>
                    <a:pt x="243840" y="15277"/>
                  </a:cubicBezTo>
                  <a:cubicBezTo>
                    <a:pt x="260350" y="15277"/>
                    <a:pt x="279400" y="52107"/>
                    <a:pt x="297180" y="68617"/>
                  </a:cubicBezTo>
                  <a:cubicBezTo>
                    <a:pt x="314960" y="85127"/>
                    <a:pt x="332740" y="114337"/>
                    <a:pt x="350520" y="114337"/>
                  </a:cubicBezTo>
                  <a:cubicBezTo>
                    <a:pt x="368300" y="114337"/>
                    <a:pt x="387350" y="86397"/>
                    <a:pt x="403860" y="68617"/>
                  </a:cubicBezTo>
                  <a:cubicBezTo>
                    <a:pt x="420370" y="50837"/>
                    <a:pt x="430530" y="7657"/>
                    <a:pt x="449580" y="7657"/>
                  </a:cubicBezTo>
                  <a:cubicBezTo>
                    <a:pt x="468630" y="7657"/>
                    <a:pt x="494030" y="63537"/>
                    <a:pt x="518160" y="68617"/>
                  </a:cubicBezTo>
                </a:path>
              </a:pathLst>
            </a:cu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67711C6F-266B-4726-A0ED-21BA85349867}"/>
                </a:ext>
              </a:extLst>
            </p:cNvPr>
            <p:cNvSpPr txBox="1"/>
            <p:nvPr/>
          </p:nvSpPr>
          <p:spPr>
            <a:xfrm>
              <a:off x="9060650" y="1351859"/>
              <a:ext cx="1051891" cy="369332"/>
            </a:xfrm>
            <a:prstGeom prst="rect">
              <a:avLst/>
            </a:prstGeom>
            <a:noFill/>
          </p:spPr>
          <p:txBody>
            <a:bodyPr wrap="none" rtlCol="0">
              <a:spAutoFit/>
            </a:bodyPr>
            <a:lstStyle/>
            <a:p>
              <a:pPr algn="ctr"/>
              <a:r>
                <a:rPr lang="en-US" altLang="zh-CN" noProof="1">
                  <a:latin typeface="+mj-lt"/>
                  <a:ea typeface="+mj-ea"/>
                  <a:cs typeface="+mj-cs"/>
                  <a:sym typeface="+mn-ea"/>
                </a:rPr>
                <a:t>Z </a:t>
              </a:r>
              <a:r>
                <a:rPr lang="zh-CN" altLang="en-US" noProof="1">
                  <a:latin typeface="+mj-lt"/>
                  <a:ea typeface="+mj-ea"/>
                  <a:cs typeface="+mj-cs"/>
                  <a:sym typeface="+mn-ea"/>
                </a:rPr>
                <a:t>玻色子</a:t>
              </a:r>
            </a:p>
          </p:txBody>
        </p:sp>
        <p:grpSp>
          <p:nvGrpSpPr>
            <p:cNvPr id="124" name="组合 123">
              <a:extLst>
                <a:ext uri="{FF2B5EF4-FFF2-40B4-BE49-F238E27FC236}">
                  <a16:creationId xmlns:a16="http://schemas.microsoft.com/office/drawing/2014/main" id="{BD575D58-F53D-40A1-8E1A-1E61BD70F859}"/>
                </a:ext>
              </a:extLst>
            </p:cNvPr>
            <p:cNvGrpSpPr/>
            <p:nvPr/>
          </p:nvGrpSpPr>
          <p:grpSpPr>
            <a:xfrm>
              <a:off x="10371736" y="1648778"/>
              <a:ext cx="654068" cy="654884"/>
              <a:chOff x="7446258" y="4655443"/>
              <a:chExt cx="654068" cy="654884"/>
            </a:xfrm>
          </p:grpSpPr>
          <p:sp>
            <p:nvSpPr>
              <p:cNvPr id="125" name="椭圆 124">
                <a:extLst>
                  <a:ext uri="{FF2B5EF4-FFF2-40B4-BE49-F238E27FC236}">
                    <a16:creationId xmlns:a16="http://schemas.microsoft.com/office/drawing/2014/main" id="{8AE86675-716C-4C6D-AD49-F718C0AA659C}"/>
                  </a:ext>
                </a:extLst>
              </p:cNvPr>
              <p:cNvSpPr/>
              <p:nvPr/>
            </p:nvSpPr>
            <p:spPr>
              <a:xfrm>
                <a:off x="7509401" y="4759777"/>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26" name="椭圆 125">
                <a:extLst>
                  <a:ext uri="{FF2B5EF4-FFF2-40B4-BE49-F238E27FC236}">
                    <a16:creationId xmlns:a16="http://schemas.microsoft.com/office/drawing/2014/main" id="{8E4089D2-7D25-4D96-A3AC-1C3C1025C5F0}"/>
                  </a:ext>
                </a:extLst>
              </p:cNvPr>
              <p:cNvSpPr/>
              <p:nvPr/>
            </p:nvSpPr>
            <p:spPr>
              <a:xfrm>
                <a:off x="7446258" y="4859096"/>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27" name="椭圆 126">
                <a:extLst>
                  <a:ext uri="{FF2B5EF4-FFF2-40B4-BE49-F238E27FC236}">
                    <a16:creationId xmlns:a16="http://schemas.microsoft.com/office/drawing/2014/main" id="{F805A8BE-3100-4348-9F25-31973FB7120B}"/>
                  </a:ext>
                </a:extLst>
              </p:cNvPr>
              <p:cNvSpPr/>
              <p:nvPr/>
            </p:nvSpPr>
            <p:spPr>
              <a:xfrm>
                <a:off x="7598658" y="5011496"/>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28" name="椭圆 127">
                <a:extLst>
                  <a:ext uri="{FF2B5EF4-FFF2-40B4-BE49-F238E27FC236}">
                    <a16:creationId xmlns:a16="http://schemas.microsoft.com/office/drawing/2014/main" id="{BFB55F3F-CB90-4AF0-8881-3D74290F7477}"/>
                  </a:ext>
                </a:extLst>
              </p:cNvPr>
              <p:cNvSpPr/>
              <p:nvPr/>
            </p:nvSpPr>
            <p:spPr>
              <a:xfrm>
                <a:off x="7643248" y="475701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29" name="椭圆 128">
                <a:extLst>
                  <a:ext uri="{FF2B5EF4-FFF2-40B4-BE49-F238E27FC236}">
                    <a16:creationId xmlns:a16="http://schemas.microsoft.com/office/drawing/2014/main" id="{86A3716F-D88D-412C-9241-471474BD8E99}"/>
                  </a:ext>
                </a:extLst>
              </p:cNvPr>
              <p:cNvSpPr/>
              <p:nvPr/>
            </p:nvSpPr>
            <p:spPr>
              <a:xfrm>
                <a:off x="7471507" y="4977230"/>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0" name="椭圆 129">
                <a:extLst>
                  <a:ext uri="{FF2B5EF4-FFF2-40B4-BE49-F238E27FC236}">
                    <a16:creationId xmlns:a16="http://schemas.microsoft.com/office/drawing/2014/main" id="{93F79A9F-A820-4746-8632-749BFDB7ECD0}"/>
                  </a:ext>
                </a:extLst>
              </p:cNvPr>
              <p:cNvSpPr/>
              <p:nvPr/>
            </p:nvSpPr>
            <p:spPr>
              <a:xfrm>
                <a:off x="7550640" y="506056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1" name="椭圆 130">
                <a:extLst>
                  <a:ext uri="{FF2B5EF4-FFF2-40B4-BE49-F238E27FC236}">
                    <a16:creationId xmlns:a16="http://schemas.microsoft.com/office/drawing/2014/main" id="{0D669647-9D87-41C2-A40F-E7B824F7D0C8}"/>
                  </a:ext>
                </a:extLst>
              </p:cNvPr>
              <p:cNvSpPr/>
              <p:nvPr/>
            </p:nvSpPr>
            <p:spPr>
              <a:xfrm>
                <a:off x="7681464" y="5018861"/>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2" name="椭圆 131">
                <a:extLst>
                  <a:ext uri="{FF2B5EF4-FFF2-40B4-BE49-F238E27FC236}">
                    <a16:creationId xmlns:a16="http://schemas.microsoft.com/office/drawing/2014/main" id="{C21FE0CA-D724-4577-A256-56B110FCA4C2}"/>
                  </a:ext>
                </a:extLst>
              </p:cNvPr>
              <p:cNvSpPr/>
              <p:nvPr/>
            </p:nvSpPr>
            <p:spPr>
              <a:xfrm>
                <a:off x="7822854" y="4970562"/>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3" name="椭圆 132">
                <a:extLst>
                  <a:ext uri="{FF2B5EF4-FFF2-40B4-BE49-F238E27FC236}">
                    <a16:creationId xmlns:a16="http://schemas.microsoft.com/office/drawing/2014/main" id="{B9C98DAA-CE09-4AAA-8021-ACA082C94F67}"/>
                  </a:ext>
                </a:extLst>
              </p:cNvPr>
              <p:cNvSpPr/>
              <p:nvPr/>
            </p:nvSpPr>
            <p:spPr>
              <a:xfrm>
                <a:off x="7625149" y="5130327"/>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4" name="椭圆 133">
                <a:extLst>
                  <a:ext uri="{FF2B5EF4-FFF2-40B4-BE49-F238E27FC236}">
                    <a16:creationId xmlns:a16="http://schemas.microsoft.com/office/drawing/2014/main" id="{B7F5D299-61DA-46E3-AA7D-13E67BFECB28}"/>
                  </a:ext>
                </a:extLst>
              </p:cNvPr>
              <p:cNvSpPr/>
              <p:nvPr/>
            </p:nvSpPr>
            <p:spPr>
              <a:xfrm>
                <a:off x="7774746" y="512971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5" name="椭圆 134">
                <a:extLst>
                  <a:ext uri="{FF2B5EF4-FFF2-40B4-BE49-F238E27FC236}">
                    <a16:creationId xmlns:a16="http://schemas.microsoft.com/office/drawing/2014/main" id="{D5716576-5735-4307-AC62-40D424EF2612}"/>
                  </a:ext>
                </a:extLst>
              </p:cNvPr>
              <p:cNvSpPr/>
              <p:nvPr/>
            </p:nvSpPr>
            <p:spPr>
              <a:xfrm>
                <a:off x="7803384" y="4768807"/>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6" name="椭圆 135">
                <a:extLst>
                  <a:ext uri="{FF2B5EF4-FFF2-40B4-BE49-F238E27FC236}">
                    <a16:creationId xmlns:a16="http://schemas.microsoft.com/office/drawing/2014/main" id="{30E17542-D9AD-421A-9957-8FF7C251F1C0}"/>
                  </a:ext>
                </a:extLst>
              </p:cNvPr>
              <p:cNvSpPr/>
              <p:nvPr/>
            </p:nvSpPr>
            <p:spPr>
              <a:xfrm>
                <a:off x="7622932" y="465544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7" name="椭圆 136">
                <a:extLst>
                  <a:ext uri="{FF2B5EF4-FFF2-40B4-BE49-F238E27FC236}">
                    <a16:creationId xmlns:a16="http://schemas.microsoft.com/office/drawing/2014/main" id="{406CB8CE-2192-49A7-8092-1E5E160A1DBD}"/>
                  </a:ext>
                </a:extLst>
              </p:cNvPr>
              <p:cNvSpPr/>
              <p:nvPr/>
            </p:nvSpPr>
            <p:spPr>
              <a:xfrm>
                <a:off x="7796352" y="4683653"/>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8" name="椭圆 137">
                <a:extLst>
                  <a:ext uri="{FF2B5EF4-FFF2-40B4-BE49-F238E27FC236}">
                    <a16:creationId xmlns:a16="http://schemas.microsoft.com/office/drawing/2014/main" id="{0191EF61-D1A6-49EF-9435-E75D4A5A1304}"/>
                  </a:ext>
                </a:extLst>
              </p:cNvPr>
              <p:cNvSpPr/>
              <p:nvPr/>
            </p:nvSpPr>
            <p:spPr>
              <a:xfrm>
                <a:off x="7920326" y="4835443"/>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39" name="椭圆 138">
                <a:extLst>
                  <a:ext uri="{FF2B5EF4-FFF2-40B4-BE49-F238E27FC236}">
                    <a16:creationId xmlns:a16="http://schemas.microsoft.com/office/drawing/2014/main" id="{ADCD2698-0D51-430E-A5E4-94D9D365F83A}"/>
                  </a:ext>
                </a:extLst>
              </p:cNvPr>
              <p:cNvSpPr/>
              <p:nvPr/>
            </p:nvSpPr>
            <p:spPr>
              <a:xfrm>
                <a:off x="7890654" y="5016207"/>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40" name="椭圆 139">
                <a:extLst>
                  <a:ext uri="{FF2B5EF4-FFF2-40B4-BE49-F238E27FC236}">
                    <a16:creationId xmlns:a16="http://schemas.microsoft.com/office/drawing/2014/main" id="{ED57DBA4-4BCB-40EE-B729-37BA14D7180E}"/>
                  </a:ext>
                </a:extLst>
              </p:cNvPr>
              <p:cNvSpPr/>
              <p:nvPr/>
            </p:nvSpPr>
            <p:spPr>
              <a:xfrm>
                <a:off x="7577082" y="4893292"/>
                <a:ext cx="180000" cy="180000"/>
              </a:xfrm>
              <a:prstGeom prst="ellipse">
                <a:avLst/>
              </a:prstGeom>
              <a:solidFill>
                <a:srgbClr val="C00000"/>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41" name="椭圆 140">
                <a:extLst>
                  <a:ext uri="{FF2B5EF4-FFF2-40B4-BE49-F238E27FC236}">
                    <a16:creationId xmlns:a16="http://schemas.microsoft.com/office/drawing/2014/main" id="{618985EC-31AB-4931-ACB9-9C0653036CBA}"/>
                  </a:ext>
                </a:extLst>
              </p:cNvPr>
              <p:cNvSpPr/>
              <p:nvPr/>
            </p:nvSpPr>
            <p:spPr>
              <a:xfrm>
                <a:off x="7727766" y="4893292"/>
                <a:ext cx="180000" cy="180000"/>
              </a:xfrm>
              <a:prstGeom prst="ellipse">
                <a:avLst/>
              </a:prstGeom>
              <a:solidFill>
                <a:schemeClr val="accent1">
                  <a:lumMod val="60000"/>
                  <a:lumOff val="40000"/>
                </a:schemeClr>
              </a:solidFill>
              <a:ln>
                <a:noFill/>
              </a:ln>
              <a:scene3d>
                <a:camera prst="orthographicFront"/>
                <a:lightRig rig="balanced" dir="t"/>
              </a:scene3d>
              <a:sp3d extrusionH="76200"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grpSp>
        <p:pic>
          <p:nvPicPr>
            <p:cNvPr id="142" name="图片 141">
              <a:extLst>
                <a:ext uri="{FF2B5EF4-FFF2-40B4-BE49-F238E27FC236}">
                  <a16:creationId xmlns:a16="http://schemas.microsoft.com/office/drawing/2014/main" id="{9D099522-3D24-4FC2-9D19-89F6DA49F75B}"/>
                </a:ext>
              </a:extLst>
            </p:cNvPr>
            <p:cNvPicPr>
              <a:picLocks noChangeAspect="1"/>
            </p:cNvPicPr>
            <p:nvPr/>
          </p:nvPicPr>
          <p:blipFill>
            <a:blip r:embed="rId4">
              <a:alphaModFix amt="20000"/>
            </a:blip>
            <a:stretch>
              <a:fillRect/>
            </a:stretch>
          </p:blipFill>
          <p:spPr>
            <a:xfrm>
              <a:off x="9429772" y="1607085"/>
              <a:ext cx="682811" cy="688908"/>
            </a:xfrm>
            <a:prstGeom prst="rect">
              <a:avLst/>
            </a:prstGeom>
          </p:spPr>
        </p:pic>
        <p:pic>
          <p:nvPicPr>
            <p:cNvPr id="143" name="图片 142">
              <a:extLst>
                <a:ext uri="{FF2B5EF4-FFF2-40B4-BE49-F238E27FC236}">
                  <a16:creationId xmlns:a16="http://schemas.microsoft.com/office/drawing/2014/main" id="{3748CAD9-D446-4FD2-9CC0-58CC52F01630}"/>
                </a:ext>
              </a:extLst>
            </p:cNvPr>
            <p:cNvPicPr>
              <a:picLocks noChangeAspect="1"/>
            </p:cNvPicPr>
            <p:nvPr/>
          </p:nvPicPr>
          <p:blipFill>
            <a:blip r:embed="rId4">
              <a:alphaModFix amt="20000"/>
            </a:blip>
            <a:stretch>
              <a:fillRect/>
            </a:stretch>
          </p:blipFill>
          <p:spPr>
            <a:xfrm>
              <a:off x="9392845" y="820880"/>
              <a:ext cx="682811" cy="688908"/>
            </a:xfrm>
            <a:prstGeom prst="rect">
              <a:avLst/>
            </a:prstGeom>
          </p:spPr>
        </p:pic>
        <p:pic>
          <p:nvPicPr>
            <p:cNvPr id="144" name="图片 143">
              <a:extLst>
                <a:ext uri="{FF2B5EF4-FFF2-40B4-BE49-F238E27FC236}">
                  <a16:creationId xmlns:a16="http://schemas.microsoft.com/office/drawing/2014/main" id="{5884DA9A-8EDA-4574-886B-A43E62BC431A}"/>
                </a:ext>
              </a:extLst>
            </p:cNvPr>
            <p:cNvPicPr>
              <a:picLocks noChangeAspect="1"/>
            </p:cNvPicPr>
            <p:nvPr/>
          </p:nvPicPr>
          <p:blipFill>
            <a:blip r:embed="rId4">
              <a:alphaModFix amt="20000"/>
            </a:blip>
            <a:stretch>
              <a:fillRect/>
            </a:stretch>
          </p:blipFill>
          <p:spPr>
            <a:xfrm>
              <a:off x="10297517" y="829790"/>
              <a:ext cx="682811" cy="688908"/>
            </a:xfrm>
            <a:prstGeom prst="rect">
              <a:avLst/>
            </a:prstGeom>
          </p:spPr>
        </p:pic>
        <p:pic>
          <p:nvPicPr>
            <p:cNvPr id="145" name="图片 144">
              <a:extLst>
                <a:ext uri="{FF2B5EF4-FFF2-40B4-BE49-F238E27FC236}">
                  <a16:creationId xmlns:a16="http://schemas.microsoft.com/office/drawing/2014/main" id="{47E38F1F-BA46-4989-8152-423F0D4ED7E3}"/>
                </a:ext>
              </a:extLst>
            </p:cNvPr>
            <p:cNvPicPr>
              <a:picLocks noChangeAspect="1"/>
            </p:cNvPicPr>
            <p:nvPr/>
          </p:nvPicPr>
          <p:blipFill>
            <a:blip r:embed="rId4">
              <a:alphaModFix amt="70000"/>
            </a:blip>
            <a:stretch>
              <a:fillRect/>
            </a:stretch>
          </p:blipFill>
          <p:spPr>
            <a:xfrm>
              <a:off x="11257614" y="1597688"/>
              <a:ext cx="682811" cy="688908"/>
            </a:xfrm>
            <a:prstGeom prst="rect">
              <a:avLst/>
            </a:prstGeom>
          </p:spPr>
        </p:pic>
        <p:pic>
          <p:nvPicPr>
            <p:cNvPr id="146" name="图片 145">
              <a:extLst>
                <a:ext uri="{FF2B5EF4-FFF2-40B4-BE49-F238E27FC236}">
                  <a16:creationId xmlns:a16="http://schemas.microsoft.com/office/drawing/2014/main" id="{01C9FE2B-08DA-4438-A530-4F3933B5D3AE}"/>
                </a:ext>
              </a:extLst>
            </p:cNvPr>
            <p:cNvPicPr>
              <a:picLocks noChangeAspect="1"/>
            </p:cNvPicPr>
            <p:nvPr/>
          </p:nvPicPr>
          <p:blipFill>
            <a:blip r:embed="rId4">
              <a:alphaModFix amt="70000"/>
            </a:blip>
            <a:stretch>
              <a:fillRect/>
            </a:stretch>
          </p:blipFill>
          <p:spPr>
            <a:xfrm>
              <a:off x="9829508" y="2349756"/>
              <a:ext cx="682811" cy="688908"/>
            </a:xfrm>
            <a:prstGeom prst="rect">
              <a:avLst/>
            </a:prstGeom>
          </p:spPr>
        </p:pic>
        <p:pic>
          <p:nvPicPr>
            <p:cNvPr id="147" name="图片 146">
              <a:extLst>
                <a:ext uri="{FF2B5EF4-FFF2-40B4-BE49-F238E27FC236}">
                  <a16:creationId xmlns:a16="http://schemas.microsoft.com/office/drawing/2014/main" id="{EE05CF9A-E088-4E6B-9717-6549AD747D6D}"/>
                </a:ext>
              </a:extLst>
            </p:cNvPr>
            <p:cNvPicPr>
              <a:picLocks noChangeAspect="1"/>
            </p:cNvPicPr>
            <p:nvPr/>
          </p:nvPicPr>
          <p:blipFill>
            <a:blip r:embed="rId4">
              <a:alphaModFix amt="20000"/>
            </a:blip>
            <a:stretch>
              <a:fillRect/>
            </a:stretch>
          </p:blipFill>
          <p:spPr>
            <a:xfrm>
              <a:off x="11190451" y="820880"/>
              <a:ext cx="682811" cy="688908"/>
            </a:xfrm>
            <a:prstGeom prst="rect">
              <a:avLst/>
            </a:prstGeom>
          </p:spPr>
        </p:pic>
        <p:pic>
          <p:nvPicPr>
            <p:cNvPr id="148" name="图片 147">
              <a:extLst>
                <a:ext uri="{FF2B5EF4-FFF2-40B4-BE49-F238E27FC236}">
                  <a16:creationId xmlns:a16="http://schemas.microsoft.com/office/drawing/2014/main" id="{6025FD7B-67BB-4E67-98CA-1FC51968EAAE}"/>
                </a:ext>
              </a:extLst>
            </p:cNvPr>
            <p:cNvPicPr>
              <a:picLocks noChangeAspect="1"/>
            </p:cNvPicPr>
            <p:nvPr/>
          </p:nvPicPr>
          <p:blipFill>
            <a:blip r:embed="rId4">
              <a:alphaModFix amt="70000"/>
            </a:blip>
            <a:stretch>
              <a:fillRect/>
            </a:stretch>
          </p:blipFill>
          <p:spPr>
            <a:xfrm>
              <a:off x="10502560" y="2637251"/>
              <a:ext cx="682811" cy="688908"/>
            </a:xfrm>
            <a:prstGeom prst="rect">
              <a:avLst/>
            </a:prstGeom>
          </p:spPr>
        </p:pic>
        <p:pic>
          <p:nvPicPr>
            <p:cNvPr id="149" name="图片 148">
              <a:extLst>
                <a:ext uri="{FF2B5EF4-FFF2-40B4-BE49-F238E27FC236}">
                  <a16:creationId xmlns:a16="http://schemas.microsoft.com/office/drawing/2014/main" id="{E7928F92-F0FF-4D7F-93CB-5AE6A007030C}"/>
                </a:ext>
              </a:extLst>
            </p:cNvPr>
            <p:cNvPicPr>
              <a:picLocks noChangeAspect="1"/>
            </p:cNvPicPr>
            <p:nvPr/>
          </p:nvPicPr>
          <p:blipFill>
            <a:blip r:embed="rId4">
              <a:alphaModFix amt="70000"/>
            </a:blip>
            <a:stretch>
              <a:fillRect/>
            </a:stretch>
          </p:blipFill>
          <p:spPr>
            <a:xfrm>
              <a:off x="11134513" y="2347596"/>
              <a:ext cx="682811" cy="688908"/>
            </a:xfrm>
            <a:prstGeom prst="rect">
              <a:avLst/>
            </a:prstGeom>
          </p:spPr>
        </p:pic>
        <p:pic>
          <p:nvPicPr>
            <p:cNvPr id="150" name="图片 149">
              <a:extLst>
                <a:ext uri="{FF2B5EF4-FFF2-40B4-BE49-F238E27FC236}">
                  <a16:creationId xmlns:a16="http://schemas.microsoft.com/office/drawing/2014/main" id="{9D750C4A-E18E-4EE6-BB00-CC812BAC2FF3}"/>
                </a:ext>
              </a:extLst>
            </p:cNvPr>
            <p:cNvPicPr>
              <a:picLocks noChangeAspect="1"/>
            </p:cNvPicPr>
            <p:nvPr/>
          </p:nvPicPr>
          <p:blipFill>
            <a:blip r:embed="rId4">
              <a:alphaModFix amt="20000"/>
            </a:blip>
            <a:stretch>
              <a:fillRect/>
            </a:stretch>
          </p:blipFill>
          <p:spPr>
            <a:xfrm>
              <a:off x="9429771" y="2349467"/>
              <a:ext cx="682811" cy="688908"/>
            </a:xfrm>
            <a:prstGeom prst="rect">
              <a:avLst/>
            </a:prstGeom>
          </p:spPr>
        </p:pic>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451AB9AF-5159-4CA2-9DA5-B2715513211C}"/>
                    </a:ext>
                  </a:extLst>
                </p:cNvPr>
                <p:cNvSpPr txBox="1"/>
                <p:nvPr/>
              </p:nvSpPr>
              <p:spPr>
                <a:xfrm>
                  <a:off x="11009150" y="2054423"/>
                  <a:ext cx="39305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zh-CN" altLang="en-US" i="1" kern="0">
                                <a:latin typeface="Cambria Math" panose="02040503050406030204" pitchFamily="18" charset="0"/>
                                <a:ea typeface="Microsoft YaHei Regular" panose="020B0503020204020204" charset="-122"/>
                              </a:rPr>
                            </m:ctrlPr>
                          </m:accPr>
                          <m:e>
                            <m:r>
                              <a:rPr lang="zh-CN" altLang="en-US" b="0" i="1" kern="0">
                                <a:latin typeface="Cambria Math" panose="02040503050406030204" pitchFamily="18" charset="0"/>
                                <a:ea typeface="Microsoft YaHei Regular" panose="020B0503020204020204" charset="-122"/>
                              </a:rPr>
                              <m:t>𝑞</m:t>
                            </m:r>
                          </m:e>
                        </m:acc>
                      </m:oMath>
                    </m:oMathPara>
                  </a14:m>
                  <a:endParaRPr lang="zh-CN" altLang="en-US" kern="0" noProof="1">
                    <a:ea typeface="Microsoft YaHei Regular" panose="020B0503020204020204" charset="-122"/>
                    <a:sym typeface="+mn-ea"/>
                  </a:endParaRPr>
                </a:p>
              </p:txBody>
            </p:sp>
          </mc:Choice>
          <mc:Fallback xmlns="">
            <p:sp>
              <p:nvSpPr>
                <p:cNvPr id="151" name="文本框 150">
                  <a:extLst>
                    <a:ext uri="{FF2B5EF4-FFF2-40B4-BE49-F238E27FC236}">
                      <a16:creationId xmlns:a16="http://schemas.microsoft.com/office/drawing/2014/main" id="{451AB9AF-5159-4CA2-9DA5-B2715513211C}"/>
                    </a:ext>
                  </a:extLst>
                </p:cNvPr>
                <p:cNvSpPr txBox="1">
                  <a:spLocks noRot="1" noChangeAspect="1" noMove="1" noResize="1" noEditPoints="1" noAdjustHandles="1" noChangeArrowheads="1" noChangeShapeType="1" noTextEdit="1"/>
                </p:cNvSpPr>
                <p:nvPr/>
              </p:nvSpPr>
              <p:spPr>
                <a:xfrm>
                  <a:off x="11009150" y="2054423"/>
                  <a:ext cx="393056" cy="369332"/>
                </a:xfrm>
                <a:prstGeom prst="rect">
                  <a:avLst/>
                </a:prstGeom>
                <a:blipFill>
                  <a:blip r:embed="rId5"/>
                  <a:stretch>
                    <a:fillRect t="-21311" r="-20000" b="-8197"/>
                  </a:stretch>
                </a:blipFill>
              </p:spPr>
              <p:txBody>
                <a:bodyPr/>
                <a:lstStyle/>
                <a:p>
                  <a:r>
                    <a:rPr lang="zh-CN" altLang="en-US">
                      <a:noFill/>
                    </a:rPr>
                    <a:t> </a:t>
                  </a:r>
                </a:p>
              </p:txBody>
            </p:sp>
          </mc:Fallback>
        </mc:AlternateContent>
        <p:sp>
          <p:nvSpPr>
            <p:cNvPr id="154" name="文本框 153">
              <a:extLst>
                <a:ext uri="{FF2B5EF4-FFF2-40B4-BE49-F238E27FC236}">
                  <a16:creationId xmlns:a16="http://schemas.microsoft.com/office/drawing/2014/main" id="{E5B3E797-998A-4CC6-9D41-8A486C29ACA2}"/>
                </a:ext>
              </a:extLst>
            </p:cNvPr>
            <p:cNvSpPr txBox="1"/>
            <p:nvPr/>
          </p:nvSpPr>
          <p:spPr>
            <a:xfrm>
              <a:off x="10638580" y="1308480"/>
              <a:ext cx="877163" cy="369332"/>
            </a:xfrm>
            <a:prstGeom prst="rect">
              <a:avLst/>
            </a:prstGeom>
            <a:noFill/>
          </p:spPr>
          <p:txBody>
            <a:bodyPr wrap="none" rtlCol="0">
              <a:spAutoFit/>
            </a:bodyPr>
            <a:lstStyle/>
            <a:p>
              <a:pPr algn="ctr"/>
              <a:r>
                <a:rPr lang="zh-CN" altLang="en-US" noProof="1">
                  <a:latin typeface="+mj-lt"/>
                  <a:ea typeface="+mj-ea"/>
                  <a:cs typeface="+mj-cs"/>
                  <a:sym typeface="+mn-ea"/>
                </a:rPr>
                <a:t>核反冲</a:t>
              </a:r>
            </a:p>
          </p:txBody>
        </p:sp>
        <p:sp>
          <p:nvSpPr>
            <p:cNvPr id="155" name="箭头: 右 154">
              <a:extLst>
                <a:ext uri="{FF2B5EF4-FFF2-40B4-BE49-F238E27FC236}">
                  <a16:creationId xmlns:a16="http://schemas.microsoft.com/office/drawing/2014/main" id="{DC463EB7-6868-4FFA-941B-ECF2FD968169}"/>
                </a:ext>
              </a:extLst>
            </p:cNvPr>
            <p:cNvSpPr/>
            <p:nvPr/>
          </p:nvSpPr>
          <p:spPr>
            <a:xfrm rot="11306643">
              <a:off x="9585933" y="2566502"/>
              <a:ext cx="271844" cy="131730"/>
            </a:xfrm>
            <a:prstGeom prst="rightArrow">
              <a:avLst>
                <a:gd name="adj1" fmla="val 50000"/>
                <a:gd name="adj2" fmla="val 1002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文本框 155">
            <a:extLst>
              <a:ext uri="{FF2B5EF4-FFF2-40B4-BE49-F238E27FC236}">
                <a16:creationId xmlns:a16="http://schemas.microsoft.com/office/drawing/2014/main" id="{6F02CF46-83FA-4B3F-802B-BBA433771AFE}"/>
              </a:ext>
            </a:extLst>
          </p:cNvPr>
          <p:cNvSpPr txBox="1"/>
          <p:nvPr/>
        </p:nvSpPr>
        <p:spPr>
          <a:xfrm>
            <a:off x="79514" y="593499"/>
            <a:ext cx="9174599" cy="369332"/>
          </a:xfrm>
          <a:prstGeom prst="rect">
            <a:avLst/>
          </a:prstGeom>
          <a:noFill/>
        </p:spPr>
        <p:txBody>
          <a:bodyPr wrap="square">
            <a:spAutoFit/>
          </a:bodyPr>
          <a:lstStyle/>
          <a:p>
            <a:pPr marL="285750" indent="-285750">
              <a:buFont typeface="Wingdings" panose="05000000000000000000" pitchFamily="2" charset="2"/>
              <a:buChar char="n"/>
            </a:pPr>
            <a:r>
              <a:rPr lang="en-US" altLang="zh-CN" dirty="0"/>
              <a:t>CEvNS</a:t>
            </a:r>
            <a:r>
              <a:rPr lang="zh-CN" altLang="en-US" dirty="0"/>
              <a:t>是标准模型下中微 子与物质的基本相互作用，原子核作为整体与中微子发生散射</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6454545-D422-40BC-87C0-2C7B6D8E7B7A}"/>
                  </a:ext>
                </a:extLst>
              </p:cNvPr>
              <p:cNvSpPr txBox="1"/>
              <p:nvPr/>
            </p:nvSpPr>
            <p:spPr>
              <a:xfrm>
                <a:off x="2234804" y="1382854"/>
                <a:ext cx="4249508" cy="1384995"/>
              </a:xfrm>
              <a:prstGeom prst="rect">
                <a:avLst/>
              </a:prstGeom>
              <a:noFill/>
              <a:ln w="12700">
                <a:solidFill>
                  <a:schemeClr val="tx1"/>
                </a:solidFill>
              </a:ln>
            </p:spPr>
            <p:txBody>
              <a:bodyPr wrap="square" lIns="0" tIns="0" rIns="0" bIns="0" rtlCol="0">
                <a:spAutoFit/>
              </a:bodyPr>
              <a:lstStyle/>
              <a:p>
                <a:pPr algn="ctr"/>
                <a:endParaRPr lang="en-US" altLang="zh-CN" i="1" dirty="0">
                  <a:latin typeface="Cambria Math" panose="02040503050406030204" pitchFamily="18" charset="0"/>
                </a:endParaRPr>
              </a:p>
              <a:p>
                <a:pPr>
                  <a:lnSpc>
                    <a:spcPct val="150000"/>
                  </a:lnSpc>
                </a:pP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𝐶𝐸𝑣𝑁𝑆</m:t>
                          </m:r>
                        </m:sub>
                      </m:sSub>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1−4</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𝑠𝑖𝑛</m:t>
                                      </m:r>
                                    </m:e>
                                    <m:sup>
                                      <m:r>
                                        <a:rPr lang="en-US" altLang="zh-CN" i="1">
                                          <a:latin typeface="Cambria Math" panose="02040503050406030204" pitchFamily="18" charset="0"/>
                                          <a:ea typeface="Cambria Math" panose="02040503050406030204" pitchFamily="18" charset="0"/>
                                        </a:rPr>
                                        <m:t>2</m:t>
                                      </m:r>
                                    </m:sup>
                                  </m:sSup>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𝜃</m:t>
                                      </m:r>
                                    </m:e>
                                    <m:sub>
                                      <m:r>
                                        <a:rPr lang="en-US" altLang="zh-CN" i="1">
                                          <a:latin typeface="Cambria Math" panose="02040503050406030204" pitchFamily="18" charset="0"/>
                                          <a:ea typeface="Cambria Math" panose="02040503050406030204" pitchFamily="18" charset="0"/>
                                        </a:rPr>
                                        <m:t>𝑊</m:t>
                                      </m:r>
                                    </m:sub>
                                  </m:sSub>
                                </m:e>
                              </m:d>
                              <m:r>
                                <a:rPr lang="en-US" altLang="zh-CN" i="1">
                                  <a:latin typeface="Cambria Math" panose="02040503050406030204" pitchFamily="18" charset="0"/>
                                  <a:ea typeface="Cambria Math" panose="02040503050406030204" pitchFamily="18" charset="0"/>
                                </a:rPr>
                                <m:t>𝑍</m:t>
                              </m:r>
                            </m:e>
                          </m:d>
                        </m:e>
                        <m:sup>
                          <m:r>
                            <a:rPr lang="en-US" altLang="zh-CN" b="0" i="1" smtClean="0">
                              <a:latin typeface="Cambria Math" panose="02040503050406030204" pitchFamily="18" charset="0"/>
                              <a:ea typeface="Cambria Math" panose="02040503050406030204" pitchFamily="18" charset="0"/>
                            </a:rPr>
                            <m:t>2</m:t>
                          </m:r>
                        </m:sup>
                      </m:sSup>
                    </m:oMath>
                  </m:oMathPara>
                </a14:m>
                <a:endParaRPr lang="en-US" altLang="zh-CN" b="0"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rPr>
                            <m:t>𝝈</m:t>
                          </m:r>
                        </m:e>
                        <m:sub>
                          <m:r>
                            <a:rPr lang="en-US" altLang="zh-CN" b="1" i="1" smtClean="0">
                              <a:latin typeface="Cambria Math" panose="02040503050406030204" pitchFamily="18" charset="0"/>
                            </a:rPr>
                            <m:t>𝑪𝑬𝒗𝑵𝑺</m:t>
                          </m:r>
                        </m:sub>
                      </m:sSub>
                      <m:r>
                        <a:rPr lang="en-US" altLang="zh-CN" b="1" i="1">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𝑵</m:t>
                          </m:r>
                        </m:e>
                        <m:sup>
                          <m:r>
                            <a:rPr lang="en-US" altLang="zh-CN" b="1" i="1" smtClean="0">
                              <a:latin typeface="Cambria Math" panose="02040503050406030204" pitchFamily="18" charset="0"/>
                              <a:ea typeface="Cambria Math" panose="02040503050406030204" pitchFamily="18" charset="0"/>
                            </a:rPr>
                            <m:t>𝟐</m:t>
                          </m:r>
                        </m:sup>
                      </m:sSup>
                    </m:oMath>
                  </m:oMathPara>
                </a14:m>
                <a:endParaRPr lang="en-US" altLang="zh-CN" b="1" dirty="0"/>
              </a:p>
              <a:p>
                <a:pPr algn="ctr"/>
                <a:endParaRPr lang="zh-CN" altLang="en-US" dirty="0"/>
              </a:p>
            </p:txBody>
          </p:sp>
        </mc:Choice>
        <mc:Fallback xmlns="">
          <p:sp>
            <p:nvSpPr>
              <p:cNvPr id="6" name="文本框 5">
                <a:extLst>
                  <a:ext uri="{FF2B5EF4-FFF2-40B4-BE49-F238E27FC236}">
                    <a16:creationId xmlns:a16="http://schemas.microsoft.com/office/drawing/2014/main" id="{E6454545-D422-40BC-87C0-2C7B6D8E7B7A}"/>
                  </a:ext>
                </a:extLst>
              </p:cNvPr>
              <p:cNvSpPr txBox="1">
                <a:spLocks noRot="1" noChangeAspect="1" noMove="1" noResize="1" noEditPoints="1" noAdjustHandles="1" noChangeArrowheads="1" noChangeShapeType="1" noTextEdit="1"/>
              </p:cNvSpPr>
              <p:nvPr/>
            </p:nvSpPr>
            <p:spPr>
              <a:xfrm>
                <a:off x="2234804" y="1382854"/>
                <a:ext cx="4249508" cy="1384995"/>
              </a:xfrm>
              <a:prstGeom prst="rect">
                <a:avLst/>
              </a:prstGeom>
              <a:blipFill>
                <a:blip r:embed="rId6"/>
                <a:stretch>
                  <a:fillRect/>
                </a:stretch>
              </a:blipFill>
              <a:ln w="12700">
                <a:solidFill>
                  <a:schemeClr val="tx1"/>
                </a:solidFill>
              </a:ln>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8304B32D-2FD0-4B2A-A016-16495DB10D9D}"/>
              </a:ext>
            </a:extLst>
          </p:cNvPr>
          <p:cNvGrpSpPr>
            <a:grpSpLocks noChangeAspect="1"/>
          </p:cNvGrpSpPr>
          <p:nvPr/>
        </p:nvGrpSpPr>
        <p:grpSpPr>
          <a:xfrm>
            <a:off x="404495" y="4001034"/>
            <a:ext cx="6200375" cy="2047847"/>
            <a:chOff x="313055" y="4017891"/>
            <a:chExt cx="5046141" cy="1666629"/>
          </a:xfrm>
        </p:grpSpPr>
        <p:pic>
          <p:nvPicPr>
            <p:cNvPr id="1026" name="Picture 2" descr="undefined">
              <a:extLst>
                <a:ext uri="{FF2B5EF4-FFF2-40B4-BE49-F238E27FC236}">
                  <a16:creationId xmlns:a16="http://schemas.microsoft.com/office/drawing/2014/main" id="{C564209E-B79B-46AD-8916-DD80FC90DC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055" y="4022250"/>
              <a:ext cx="1204761" cy="166227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DF834EF0-1802-4A06-A317-A4A750FEEFE0}"/>
                </a:ext>
              </a:extLst>
            </p:cNvPr>
            <p:cNvPicPr>
              <a:picLocks noChangeAspect="1"/>
            </p:cNvPicPr>
            <p:nvPr/>
          </p:nvPicPr>
          <p:blipFill>
            <a:blip r:embed="rId8"/>
            <a:stretch>
              <a:fillRect/>
            </a:stretch>
          </p:blipFill>
          <p:spPr>
            <a:xfrm>
              <a:off x="1517816" y="4017891"/>
              <a:ext cx="3841380" cy="1662270"/>
            </a:xfrm>
            <a:prstGeom prst="rect">
              <a:avLst/>
            </a:prstGeom>
          </p:spPr>
        </p:pic>
      </p:grpSp>
      <p:sp>
        <p:nvSpPr>
          <p:cNvPr id="54" name="文本框 53">
            <a:extLst>
              <a:ext uri="{FF2B5EF4-FFF2-40B4-BE49-F238E27FC236}">
                <a16:creationId xmlns:a16="http://schemas.microsoft.com/office/drawing/2014/main" id="{923F3E78-73FF-4250-90CB-43D656497EA7}"/>
              </a:ext>
            </a:extLst>
          </p:cNvPr>
          <p:cNvSpPr txBox="1"/>
          <p:nvPr/>
        </p:nvSpPr>
        <p:spPr>
          <a:xfrm>
            <a:off x="3667316" y="3318877"/>
            <a:ext cx="1155065" cy="369332"/>
          </a:xfrm>
          <a:prstGeom prst="rect">
            <a:avLst/>
          </a:prstGeom>
          <a:noFill/>
        </p:spPr>
        <p:txBody>
          <a:bodyPr wrap="square">
            <a:spAutoFit/>
          </a:bodyPr>
          <a:lstStyle/>
          <a:p>
            <a:r>
              <a:rPr lang="zh-CN" altLang="en-US" b="1" dirty="0"/>
              <a:t>理论预言</a:t>
            </a:r>
          </a:p>
        </p:txBody>
      </p:sp>
      <p:sp>
        <p:nvSpPr>
          <p:cNvPr id="55" name="文本框 54">
            <a:extLst>
              <a:ext uri="{FF2B5EF4-FFF2-40B4-BE49-F238E27FC236}">
                <a16:creationId xmlns:a16="http://schemas.microsoft.com/office/drawing/2014/main" id="{58B192A5-4B1D-48CD-A6FF-8DCF67283824}"/>
              </a:ext>
            </a:extLst>
          </p:cNvPr>
          <p:cNvSpPr txBox="1"/>
          <p:nvPr/>
        </p:nvSpPr>
        <p:spPr>
          <a:xfrm>
            <a:off x="7601189" y="3318877"/>
            <a:ext cx="1155065" cy="369332"/>
          </a:xfrm>
          <a:prstGeom prst="rect">
            <a:avLst/>
          </a:prstGeom>
          <a:noFill/>
        </p:spPr>
        <p:txBody>
          <a:bodyPr wrap="square">
            <a:spAutoFit/>
          </a:bodyPr>
          <a:lstStyle/>
          <a:p>
            <a:r>
              <a:rPr lang="zh-CN" altLang="en-US" b="1" dirty="0"/>
              <a:t>实验验证</a:t>
            </a:r>
          </a:p>
        </p:txBody>
      </p:sp>
      <p:sp>
        <p:nvSpPr>
          <p:cNvPr id="57" name="文本框 56">
            <a:extLst>
              <a:ext uri="{FF2B5EF4-FFF2-40B4-BE49-F238E27FC236}">
                <a16:creationId xmlns:a16="http://schemas.microsoft.com/office/drawing/2014/main" id="{A4608817-B868-407E-96DD-41536CDBB0ED}"/>
              </a:ext>
            </a:extLst>
          </p:cNvPr>
          <p:cNvSpPr txBox="1"/>
          <p:nvPr/>
        </p:nvSpPr>
        <p:spPr>
          <a:xfrm>
            <a:off x="1530350" y="6171684"/>
            <a:ext cx="3492500" cy="369332"/>
          </a:xfrm>
          <a:prstGeom prst="rect">
            <a:avLst/>
          </a:prstGeom>
          <a:noFill/>
        </p:spPr>
        <p:txBody>
          <a:bodyPr wrap="square">
            <a:spAutoFit/>
          </a:bodyPr>
          <a:lstStyle/>
          <a:p>
            <a:r>
              <a:rPr lang="en-US" altLang="zh-CN" dirty="0"/>
              <a:t>D. Freedman, PRD 9 1389 (1974) </a:t>
            </a:r>
            <a:endParaRPr lang="zh-CN" altLang="en-US" dirty="0"/>
          </a:p>
        </p:txBody>
      </p:sp>
      <p:pic>
        <p:nvPicPr>
          <p:cNvPr id="16" name="图片 15">
            <a:extLst>
              <a:ext uri="{FF2B5EF4-FFF2-40B4-BE49-F238E27FC236}">
                <a16:creationId xmlns:a16="http://schemas.microsoft.com/office/drawing/2014/main" id="{91BF93C0-5492-4836-B648-F88127FD9C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6276" y="4008402"/>
            <a:ext cx="4239956" cy="2040479"/>
          </a:xfrm>
          <a:prstGeom prst="rect">
            <a:avLst/>
          </a:prstGeom>
        </p:spPr>
      </p:pic>
      <p:pic>
        <p:nvPicPr>
          <p:cNvPr id="64" name="Picture 10" descr="The inner workings of the detector used to measure elastic neutrino nuclear scattering at the SNS in the COHERENT experiment.">
            <a:extLst>
              <a:ext uri="{FF2B5EF4-FFF2-40B4-BE49-F238E27FC236}">
                <a16:creationId xmlns:a16="http://schemas.microsoft.com/office/drawing/2014/main" id="{BD8D93C5-087F-4D25-89D1-B54145BED6D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68" t="636" r="51270" b="11681"/>
          <a:stretch/>
        </p:blipFill>
        <p:spPr bwMode="auto">
          <a:xfrm>
            <a:off x="10890923" y="4077205"/>
            <a:ext cx="1268412" cy="1727276"/>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C437875F-C92A-4EDF-90F4-FAA1F9A444CC}"/>
              </a:ext>
            </a:extLst>
          </p:cNvPr>
          <p:cNvSpPr txBox="1"/>
          <p:nvPr/>
        </p:nvSpPr>
        <p:spPr>
          <a:xfrm>
            <a:off x="7369621" y="6174367"/>
            <a:ext cx="3531562" cy="369332"/>
          </a:xfrm>
          <a:prstGeom prst="rect">
            <a:avLst/>
          </a:prstGeom>
          <a:noFill/>
        </p:spPr>
        <p:txBody>
          <a:bodyPr wrap="square">
            <a:spAutoFit/>
          </a:bodyPr>
          <a:lstStyle/>
          <a:p>
            <a:r>
              <a:rPr lang="en-US" altLang="zh-CN" dirty="0"/>
              <a:t>D. Akimovet al, Science 357 (2017)</a:t>
            </a:r>
            <a:endParaRPr lang="zh-CN" altLang="en-US" dirty="0"/>
          </a:p>
        </p:txBody>
      </p:sp>
    </p:spTree>
    <p:extLst>
      <p:ext uri="{BB962C8B-B14F-4D97-AF65-F5344CB8AC3E}">
        <p14:creationId xmlns:p14="http://schemas.microsoft.com/office/powerpoint/2010/main" val="2244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65D238-B4EB-4E9B-942A-DFAB21CECEEB}"/>
              </a:ext>
            </a:extLst>
          </p:cNvPr>
          <p:cNvSpPr>
            <a:spLocks noGrp="1"/>
          </p:cNvSpPr>
          <p:nvPr>
            <p:ph type="sldNum" sz="quarter" idx="12"/>
          </p:nvPr>
        </p:nvSpPr>
        <p:spPr/>
        <p:txBody>
          <a:bodyPr/>
          <a:lstStyle/>
          <a:p>
            <a:fld id="{D459CD81-B205-4F3B-A9C6-9967267E909A}" type="slidenum">
              <a:rPr lang="zh-CN" altLang="en-US" smtClean="0"/>
              <a:t>30</a:t>
            </a:fld>
            <a:endParaRPr lang="zh-CN" altLang="en-US"/>
          </a:p>
        </p:txBody>
      </p:sp>
      <p:sp>
        <p:nvSpPr>
          <p:cNvPr id="3" name="标题 2">
            <a:extLst>
              <a:ext uri="{FF2B5EF4-FFF2-40B4-BE49-F238E27FC236}">
                <a16:creationId xmlns:a16="http://schemas.microsoft.com/office/drawing/2014/main" id="{8F368CC9-957C-4FCC-860B-6830AC10C5FE}"/>
              </a:ext>
            </a:extLst>
          </p:cNvPr>
          <p:cNvSpPr>
            <a:spLocks noGrp="1"/>
          </p:cNvSpPr>
          <p:nvPr>
            <p:ph type="title"/>
          </p:nvPr>
        </p:nvSpPr>
        <p:spPr/>
        <p:txBody>
          <a:bodyPr/>
          <a:lstStyle/>
          <a:p>
            <a:r>
              <a:rPr lang="zh-CN" altLang="en-US" dirty="0"/>
              <a:t>创新点</a:t>
            </a:r>
          </a:p>
        </p:txBody>
      </p:sp>
      <p:sp>
        <p:nvSpPr>
          <p:cNvPr id="4" name="文本框 3">
            <a:extLst>
              <a:ext uri="{FF2B5EF4-FFF2-40B4-BE49-F238E27FC236}">
                <a16:creationId xmlns:a16="http://schemas.microsoft.com/office/drawing/2014/main" id="{F8EE3F72-558A-4260-B108-9744994FDCE5}"/>
              </a:ext>
            </a:extLst>
          </p:cNvPr>
          <p:cNvSpPr txBox="1"/>
          <p:nvPr/>
        </p:nvSpPr>
        <p:spPr>
          <a:xfrm>
            <a:off x="0" y="500189"/>
            <a:ext cx="11717867"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从实际的实验数据入手，从环境角度（振动）来降低探测器阈值</a:t>
            </a:r>
          </a:p>
        </p:txBody>
      </p:sp>
      <p:pic>
        <p:nvPicPr>
          <p:cNvPr id="6" name="图片 5">
            <a:extLst>
              <a:ext uri="{FF2B5EF4-FFF2-40B4-BE49-F238E27FC236}">
                <a16:creationId xmlns:a16="http://schemas.microsoft.com/office/drawing/2014/main" id="{4D17CE71-5BFC-473C-A459-4D4BDC916539}"/>
              </a:ext>
            </a:extLst>
          </p:cNvPr>
          <p:cNvPicPr>
            <a:picLocks noChangeAspect="1"/>
          </p:cNvPicPr>
          <p:nvPr/>
        </p:nvPicPr>
        <p:blipFill>
          <a:blip r:embed="rId2"/>
          <a:stretch>
            <a:fillRect/>
          </a:stretch>
        </p:blipFill>
        <p:spPr>
          <a:xfrm>
            <a:off x="1836711" y="2026173"/>
            <a:ext cx="8057143" cy="3542857"/>
          </a:xfrm>
          <a:prstGeom prst="rect">
            <a:avLst/>
          </a:prstGeom>
        </p:spPr>
      </p:pic>
      <p:sp>
        <p:nvSpPr>
          <p:cNvPr id="5" name="文本框 4">
            <a:extLst>
              <a:ext uri="{FF2B5EF4-FFF2-40B4-BE49-F238E27FC236}">
                <a16:creationId xmlns:a16="http://schemas.microsoft.com/office/drawing/2014/main" id="{35A84AF1-3678-4F7F-96E3-3A148126556B}"/>
              </a:ext>
            </a:extLst>
          </p:cNvPr>
          <p:cNvSpPr txBox="1"/>
          <p:nvPr/>
        </p:nvSpPr>
        <p:spPr>
          <a:xfrm>
            <a:off x="1836711" y="1656841"/>
            <a:ext cx="1107996" cy="369332"/>
          </a:xfrm>
          <a:prstGeom prst="rect">
            <a:avLst/>
          </a:prstGeom>
          <a:noFill/>
        </p:spPr>
        <p:txBody>
          <a:bodyPr wrap="none" rtlCol="0">
            <a:spAutoFit/>
          </a:bodyPr>
          <a:lstStyle/>
          <a:p>
            <a:r>
              <a:rPr lang="zh-CN" altLang="en-US" dirty="0"/>
              <a:t>水冷系统</a:t>
            </a:r>
          </a:p>
        </p:txBody>
      </p:sp>
    </p:spTree>
    <p:extLst>
      <p:ext uri="{BB962C8B-B14F-4D97-AF65-F5344CB8AC3E}">
        <p14:creationId xmlns:p14="http://schemas.microsoft.com/office/powerpoint/2010/main" val="1298041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EBCADAB-3FD9-4B00-B99D-B992FDDF93D9}"/>
              </a:ext>
            </a:extLst>
          </p:cNvPr>
          <p:cNvSpPr>
            <a:spLocks noGrp="1"/>
          </p:cNvSpPr>
          <p:nvPr>
            <p:ph type="sldNum" sz="quarter" idx="12"/>
          </p:nvPr>
        </p:nvSpPr>
        <p:spPr/>
        <p:txBody>
          <a:bodyPr/>
          <a:lstStyle/>
          <a:p>
            <a:fld id="{D459CD81-B205-4F3B-A9C6-9967267E909A}" type="slidenum">
              <a:rPr lang="zh-CN" altLang="en-US" smtClean="0"/>
              <a:t>4</a:t>
            </a:fld>
            <a:endParaRPr lang="zh-CN" altLang="en-US"/>
          </a:p>
        </p:txBody>
      </p:sp>
      <p:sp>
        <p:nvSpPr>
          <p:cNvPr id="3" name="标题 2">
            <a:extLst>
              <a:ext uri="{FF2B5EF4-FFF2-40B4-BE49-F238E27FC236}">
                <a16:creationId xmlns:a16="http://schemas.microsoft.com/office/drawing/2014/main" id="{2F11F239-7739-45E2-94A1-01966170444D}"/>
              </a:ext>
            </a:extLst>
          </p:cNvPr>
          <p:cNvSpPr>
            <a:spLocks noGrp="1"/>
          </p:cNvSpPr>
          <p:nvPr>
            <p:ph type="title"/>
          </p:nvPr>
        </p:nvSpPr>
        <p:spPr/>
        <p:txBody>
          <a:bodyPr/>
          <a:lstStyle/>
          <a:p>
            <a:r>
              <a:rPr lang="zh-CN" altLang="en-US" dirty="0"/>
              <a:t>国际上现有的</a:t>
            </a:r>
            <a:r>
              <a:rPr lang="en-US" altLang="zh-CN" dirty="0"/>
              <a:t>CEvNS</a:t>
            </a:r>
            <a:r>
              <a:rPr lang="zh-CN" altLang="en-US" dirty="0"/>
              <a:t>相关实验</a:t>
            </a:r>
          </a:p>
        </p:txBody>
      </p:sp>
      <p:grpSp>
        <p:nvGrpSpPr>
          <p:cNvPr id="7" name="组合 6">
            <a:extLst>
              <a:ext uri="{FF2B5EF4-FFF2-40B4-BE49-F238E27FC236}">
                <a16:creationId xmlns:a16="http://schemas.microsoft.com/office/drawing/2014/main" id="{16F8EB76-71DA-4E32-A264-598289CB71C1}"/>
              </a:ext>
            </a:extLst>
          </p:cNvPr>
          <p:cNvGrpSpPr/>
          <p:nvPr/>
        </p:nvGrpSpPr>
        <p:grpSpPr>
          <a:xfrm>
            <a:off x="0" y="500189"/>
            <a:ext cx="7031990" cy="3790064"/>
            <a:chOff x="131019" y="1526564"/>
            <a:chExt cx="7031990" cy="3790064"/>
          </a:xfrm>
        </p:grpSpPr>
        <p:pic>
          <p:nvPicPr>
            <p:cNvPr id="8" name="图片 7">
              <a:extLst>
                <a:ext uri="{FF2B5EF4-FFF2-40B4-BE49-F238E27FC236}">
                  <a16:creationId xmlns:a16="http://schemas.microsoft.com/office/drawing/2014/main" id="{5E91E95E-0E99-49B5-986B-F38DBBEF3527}"/>
                </a:ext>
              </a:extLst>
            </p:cNvPr>
            <p:cNvPicPr>
              <a:picLocks noChangeAspect="1"/>
            </p:cNvPicPr>
            <p:nvPr/>
          </p:nvPicPr>
          <p:blipFill>
            <a:blip r:embed="rId2"/>
            <a:stretch>
              <a:fillRect/>
            </a:stretch>
          </p:blipFill>
          <p:spPr>
            <a:xfrm>
              <a:off x="131019" y="1526564"/>
              <a:ext cx="7031990" cy="3790064"/>
            </a:xfrm>
            <a:prstGeom prst="rect">
              <a:avLst/>
            </a:prstGeom>
          </p:spPr>
        </p:pic>
        <p:sp>
          <p:nvSpPr>
            <p:cNvPr id="9" name="矩形 8">
              <a:extLst>
                <a:ext uri="{FF2B5EF4-FFF2-40B4-BE49-F238E27FC236}">
                  <a16:creationId xmlns:a16="http://schemas.microsoft.com/office/drawing/2014/main" id="{7345CFBD-5379-43C3-830C-EC1C0931E734}"/>
                </a:ext>
              </a:extLst>
            </p:cNvPr>
            <p:cNvSpPr/>
            <p:nvPr/>
          </p:nvSpPr>
          <p:spPr>
            <a:xfrm>
              <a:off x="5898406" y="2190014"/>
              <a:ext cx="802431" cy="278550"/>
            </a:xfrm>
            <a:prstGeom prst="rect">
              <a:avLst/>
            </a:prstGeom>
            <a:noFill/>
            <a:ln>
              <a:solidFill>
                <a:srgbClr val="FF0000"/>
              </a:solidFill>
            </a:ln>
            <a:effectLst>
              <a:glow rad="63500">
                <a:srgbClr val="FF0000">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93C5ABA0-CF60-48D3-A6A9-1069CAA99956}"/>
              </a:ext>
            </a:extLst>
          </p:cNvPr>
          <p:cNvGrpSpPr/>
          <p:nvPr/>
        </p:nvGrpSpPr>
        <p:grpSpPr>
          <a:xfrm>
            <a:off x="7256458" y="565856"/>
            <a:ext cx="4935542" cy="3313370"/>
            <a:chOff x="7163009" y="1998416"/>
            <a:chExt cx="4935542" cy="3313370"/>
          </a:xfrm>
        </p:grpSpPr>
        <p:pic>
          <p:nvPicPr>
            <p:cNvPr id="5" name="Picture 2" descr="图2.1">
              <a:extLst>
                <a:ext uri="{FF2B5EF4-FFF2-40B4-BE49-F238E27FC236}">
                  <a16:creationId xmlns:a16="http://schemas.microsoft.com/office/drawing/2014/main" id="{D98C3AEE-ED5B-48EC-A1D5-B6EEA8901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009" y="1998416"/>
              <a:ext cx="4935542" cy="331337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F18AAC0E-F3B5-46E8-89FE-BB2567CC56AA}"/>
                </a:ext>
              </a:extLst>
            </p:cNvPr>
            <p:cNvSpPr/>
            <p:nvPr/>
          </p:nvSpPr>
          <p:spPr>
            <a:xfrm>
              <a:off x="9270504" y="3369452"/>
              <a:ext cx="533896" cy="176213"/>
            </a:xfrm>
            <a:prstGeom prst="rect">
              <a:avLst/>
            </a:prstGeom>
            <a:noFill/>
            <a:ln>
              <a:solidFill>
                <a:srgbClr val="FF0000"/>
              </a:solidFill>
            </a:ln>
            <a:effectLst>
              <a:glow rad="63500">
                <a:srgbClr val="FF0000">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a:extLst>
              <a:ext uri="{FF2B5EF4-FFF2-40B4-BE49-F238E27FC236}">
                <a16:creationId xmlns:a16="http://schemas.microsoft.com/office/drawing/2014/main" id="{C711AF9A-594B-4400-AB82-4B8E331DEB1D}"/>
              </a:ext>
            </a:extLst>
          </p:cNvPr>
          <p:cNvSpPr/>
          <p:nvPr/>
        </p:nvSpPr>
        <p:spPr>
          <a:xfrm>
            <a:off x="5826760" y="3318615"/>
            <a:ext cx="1205230" cy="298345"/>
          </a:xfrm>
          <a:prstGeom prst="rect">
            <a:avLst/>
          </a:prstGeom>
          <a:noFill/>
          <a:ln w="254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971EA56-2A50-4B0E-9409-87F24D78BECC}"/>
              </a:ext>
            </a:extLst>
          </p:cNvPr>
          <p:cNvSpPr/>
          <p:nvPr/>
        </p:nvSpPr>
        <p:spPr>
          <a:xfrm>
            <a:off x="1793837" y="4830253"/>
            <a:ext cx="507776" cy="522331"/>
          </a:xfrm>
          <a:prstGeom prst="rect">
            <a:avLst/>
          </a:prstGeom>
          <a:noFill/>
          <a:ln>
            <a:solidFill>
              <a:srgbClr val="FF0000"/>
            </a:solidFill>
          </a:ln>
          <a:effectLst>
            <a:glow rad="63500">
              <a:srgbClr val="FF0000">
                <a:alpha val="5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14B23DC-196C-46B6-80B8-1D507D94C3D6}"/>
              </a:ext>
            </a:extLst>
          </p:cNvPr>
          <p:cNvSpPr txBox="1"/>
          <p:nvPr/>
        </p:nvSpPr>
        <p:spPr>
          <a:xfrm>
            <a:off x="5397277" y="4227434"/>
            <a:ext cx="6426645" cy="1200329"/>
          </a:xfrm>
          <a:prstGeom prst="rect">
            <a:avLst/>
          </a:prstGeom>
          <a:noFill/>
        </p:spPr>
        <p:txBody>
          <a:bodyPr wrap="square">
            <a:spAutoFit/>
          </a:bodyPr>
          <a:lstStyle/>
          <a:p>
            <a:pPr marL="285750" indent="-285750">
              <a:buFont typeface="Wingdings" panose="05000000000000000000" pitchFamily="2" charset="2"/>
              <a:buChar char="n"/>
            </a:pPr>
            <a:r>
              <a:rPr lang="zh-CN" altLang="en-US" dirty="0"/>
              <a:t>项目名称</a:t>
            </a:r>
            <a:r>
              <a:rPr lang="en-US" altLang="zh-CN" dirty="0"/>
              <a:t>		</a:t>
            </a:r>
            <a:r>
              <a:rPr lang="zh-CN" altLang="en-US" dirty="0"/>
              <a:t>中微子源</a:t>
            </a:r>
            <a:r>
              <a:rPr lang="en-US" altLang="zh-CN" dirty="0"/>
              <a:t>	</a:t>
            </a:r>
            <a:r>
              <a:rPr lang="zh-CN" altLang="en-US" dirty="0"/>
              <a:t>探测技术</a:t>
            </a:r>
            <a:endParaRPr lang="en-US" altLang="zh-CN" dirty="0"/>
          </a:p>
          <a:p>
            <a:pPr marL="285750" indent="-285750">
              <a:buFont typeface="Wingdings" panose="05000000000000000000" pitchFamily="2" charset="2"/>
              <a:buChar char="n"/>
            </a:pPr>
            <a:r>
              <a:rPr lang="en-US" altLang="zh-CN" dirty="0"/>
              <a:t>COHERENT		@SNS		CSI/LAr/Ge</a:t>
            </a:r>
          </a:p>
          <a:p>
            <a:pPr marL="285750" indent="-285750">
              <a:buFont typeface="Wingdings" panose="05000000000000000000" pitchFamily="2" charset="2"/>
              <a:buChar char="n"/>
            </a:pPr>
            <a:r>
              <a:rPr lang="en-US" altLang="zh-CN" b="1" dirty="0">
                <a:solidFill>
                  <a:srgbClr val="FF0000"/>
                </a:solidFill>
              </a:rPr>
              <a:t>CONUS/RECODE	@Reactor	Ge</a:t>
            </a:r>
          </a:p>
          <a:p>
            <a:pPr marL="285750" indent="-285750">
              <a:buFont typeface="Wingdings" panose="05000000000000000000" pitchFamily="2" charset="2"/>
              <a:buChar char="n"/>
            </a:pPr>
            <a:r>
              <a:rPr lang="en-US" altLang="zh-CN" dirty="0"/>
              <a:t>PandaX-4T/XENONnT	@Solar		LXe</a:t>
            </a:r>
            <a:endParaRPr lang="zh-CN" altLang="en-US" dirty="0"/>
          </a:p>
        </p:txBody>
      </p:sp>
      <p:grpSp>
        <p:nvGrpSpPr>
          <p:cNvPr id="25" name="组合 24">
            <a:extLst>
              <a:ext uri="{FF2B5EF4-FFF2-40B4-BE49-F238E27FC236}">
                <a16:creationId xmlns:a16="http://schemas.microsoft.com/office/drawing/2014/main" id="{6E5C2DF8-A9EE-4CC4-BB03-18775E9A7259}"/>
              </a:ext>
            </a:extLst>
          </p:cNvPr>
          <p:cNvGrpSpPr/>
          <p:nvPr/>
        </p:nvGrpSpPr>
        <p:grpSpPr>
          <a:xfrm>
            <a:off x="86918" y="4058341"/>
            <a:ext cx="3829050" cy="2663134"/>
            <a:chOff x="91998" y="4058341"/>
            <a:chExt cx="3829050" cy="2663134"/>
          </a:xfrm>
        </p:grpSpPr>
        <p:pic>
          <p:nvPicPr>
            <p:cNvPr id="12" name="图片 11">
              <a:extLst>
                <a:ext uri="{FF2B5EF4-FFF2-40B4-BE49-F238E27FC236}">
                  <a16:creationId xmlns:a16="http://schemas.microsoft.com/office/drawing/2014/main" id="{718A7234-299A-4D44-B410-0C3979692644}"/>
                </a:ext>
              </a:extLst>
            </p:cNvPr>
            <p:cNvPicPr>
              <a:picLocks noChangeAspect="1"/>
            </p:cNvPicPr>
            <p:nvPr/>
          </p:nvPicPr>
          <p:blipFill>
            <a:blip r:embed="rId4"/>
            <a:stretch>
              <a:fillRect/>
            </a:stretch>
          </p:blipFill>
          <p:spPr>
            <a:xfrm>
              <a:off x="91998" y="4058341"/>
              <a:ext cx="3829050" cy="2663134"/>
            </a:xfrm>
            <a:prstGeom prst="rect">
              <a:avLst/>
            </a:prstGeom>
          </p:spPr>
        </p:pic>
        <p:pic>
          <p:nvPicPr>
            <p:cNvPr id="23" name="图片 22">
              <a:extLst>
                <a:ext uri="{FF2B5EF4-FFF2-40B4-BE49-F238E27FC236}">
                  <a16:creationId xmlns:a16="http://schemas.microsoft.com/office/drawing/2014/main" id="{4236ACE9-DFAA-4DB9-B532-B87BB18CA038}"/>
                </a:ext>
              </a:extLst>
            </p:cNvPr>
            <p:cNvPicPr>
              <a:picLocks noChangeAspect="1"/>
            </p:cNvPicPr>
            <p:nvPr/>
          </p:nvPicPr>
          <p:blipFill>
            <a:blip r:embed="rId5"/>
            <a:srcRect l="642" t="1375" r="1069"/>
            <a:stretch>
              <a:fillRect/>
            </a:stretch>
          </p:blipFill>
          <p:spPr>
            <a:xfrm>
              <a:off x="588505" y="4290253"/>
              <a:ext cx="1159333" cy="971168"/>
            </a:xfrm>
            <a:custGeom>
              <a:avLst/>
              <a:gdLst>
                <a:gd name="connsiteX0" fmla="*/ 4037088 w 8074176"/>
                <a:gd name="connsiteY0" fmla="*/ 0 h 6763703"/>
                <a:gd name="connsiteX1" fmla="*/ 8074176 w 8074176"/>
                <a:gd name="connsiteY1" fmla="*/ 3543777 h 6763703"/>
                <a:gd name="connsiteX2" fmla="*/ 5787333 w 8074176"/>
                <a:gd name="connsiteY2" fmla="*/ 6738099 h 6763703"/>
                <a:gd name="connsiteX3" fmla="*/ 5722815 w 8074176"/>
                <a:gd name="connsiteY3" fmla="*/ 6763703 h 6763703"/>
                <a:gd name="connsiteX4" fmla="*/ 2351362 w 8074176"/>
                <a:gd name="connsiteY4" fmla="*/ 6763703 h 6763703"/>
                <a:gd name="connsiteX5" fmla="*/ 2286844 w 8074176"/>
                <a:gd name="connsiteY5" fmla="*/ 6738099 h 6763703"/>
                <a:gd name="connsiteX6" fmla="*/ 0 w 8074176"/>
                <a:gd name="connsiteY6" fmla="*/ 3543777 h 6763703"/>
                <a:gd name="connsiteX7" fmla="*/ 4037088 w 8074176"/>
                <a:gd name="connsiteY7" fmla="*/ 0 h 6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4176" h="6763703">
                  <a:moveTo>
                    <a:pt x="4037088" y="0"/>
                  </a:moveTo>
                  <a:cubicBezTo>
                    <a:pt x="6266710" y="0"/>
                    <a:pt x="8074176" y="1586603"/>
                    <a:pt x="8074176" y="3543777"/>
                  </a:cubicBezTo>
                  <a:cubicBezTo>
                    <a:pt x="8074176" y="4950496"/>
                    <a:pt x="7140436" y="6165777"/>
                    <a:pt x="5787333" y="6738099"/>
                  </a:cubicBezTo>
                  <a:lnTo>
                    <a:pt x="5722815" y="6763703"/>
                  </a:lnTo>
                  <a:lnTo>
                    <a:pt x="2351362" y="6763703"/>
                  </a:lnTo>
                  <a:lnTo>
                    <a:pt x="2286844" y="6738099"/>
                  </a:lnTo>
                  <a:cubicBezTo>
                    <a:pt x="933740" y="6165777"/>
                    <a:pt x="0" y="4950496"/>
                    <a:pt x="0" y="3543777"/>
                  </a:cubicBezTo>
                  <a:cubicBezTo>
                    <a:pt x="0" y="1586603"/>
                    <a:pt x="1807466" y="0"/>
                    <a:pt x="4037088" y="0"/>
                  </a:cubicBezTo>
                  <a:close/>
                </a:path>
              </a:pathLst>
            </a:custGeom>
          </p:spPr>
        </p:pic>
      </p:grpSp>
      <p:sp>
        <p:nvSpPr>
          <p:cNvPr id="24" name="文本框 23">
            <a:extLst>
              <a:ext uri="{FF2B5EF4-FFF2-40B4-BE49-F238E27FC236}">
                <a16:creationId xmlns:a16="http://schemas.microsoft.com/office/drawing/2014/main" id="{E50C2278-F1D5-40BD-A6CA-7D9DFCC161F0}"/>
              </a:ext>
            </a:extLst>
          </p:cNvPr>
          <p:cNvSpPr txBox="1"/>
          <p:nvPr/>
        </p:nvSpPr>
        <p:spPr>
          <a:xfrm>
            <a:off x="5397277" y="5583314"/>
            <a:ext cx="6426645" cy="869533"/>
          </a:xfrm>
          <a:prstGeom prst="rect">
            <a:avLst/>
          </a:prstGeom>
          <a:noFill/>
        </p:spPr>
        <p:txBody>
          <a:bodyPr wrap="square">
            <a:spAutoFit/>
          </a:bodyPr>
          <a:lstStyle/>
          <a:p>
            <a:pPr>
              <a:lnSpc>
                <a:spcPct val="150000"/>
              </a:lnSpc>
            </a:pPr>
            <a:r>
              <a:rPr lang="zh-CN" altLang="en-US" dirty="0"/>
              <a:t>反应堆是良好的低能中微子源</a:t>
            </a:r>
            <a:endParaRPr lang="en-US" altLang="zh-CN" dirty="0"/>
          </a:p>
          <a:p>
            <a:pPr>
              <a:lnSpc>
                <a:spcPct val="150000"/>
              </a:lnSpc>
            </a:pPr>
            <a:r>
              <a:rPr lang="zh-CN" altLang="en-US" dirty="0"/>
              <a:t>锗探测器的能量阈值低、能量分辨率高</a:t>
            </a:r>
          </a:p>
        </p:txBody>
      </p:sp>
      <p:pic>
        <p:nvPicPr>
          <p:cNvPr id="26" name="图片 25">
            <a:extLst>
              <a:ext uri="{FF2B5EF4-FFF2-40B4-BE49-F238E27FC236}">
                <a16:creationId xmlns:a16="http://schemas.microsoft.com/office/drawing/2014/main" id="{DAFBEEAF-6321-40A3-9324-FB98F01C43A7}"/>
              </a:ext>
            </a:extLst>
          </p:cNvPr>
          <p:cNvPicPr>
            <a:picLocks noChangeAspect="1"/>
          </p:cNvPicPr>
          <p:nvPr/>
        </p:nvPicPr>
        <p:blipFill>
          <a:blip r:embed="rId6"/>
          <a:stretch>
            <a:fillRect/>
          </a:stretch>
        </p:blipFill>
        <p:spPr>
          <a:xfrm>
            <a:off x="2896347" y="2170181"/>
            <a:ext cx="519045" cy="512059"/>
          </a:xfrm>
          <a:prstGeom prst="rect">
            <a:avLst/>
          </a:prstGeom>
        </p:spPr>
      </p:pic>
      <p:pic>
        <p:nvPicPr>
          <p:cNvPr id="16" name="图片 15">
            <a:extLst>
              <a:ext uri="{FF2B5EF4-FFF2-40B4-BE49-F238E27FC236}">
                <a16:creationId xmlns:a16="http://schemas.microsoft.com/office/drawing/2014/main" id="{EE2BD414-209F-470D-8CFD-69CEB74EA6BF}"/>
              </a:ext>
            </a:extLst>
          </p:cNvPr>
          <p:cNvPicPr>
            <a:picLocks noChangeAspect="1"/>
          </p:cNvPicPr>
          <p:nvPr/>
        </p:nvPicPr>
        <p:blipFill>
          <a:blip r:embed="rId7"/>
          <a:stretch>
            <a:fillRect/>
          </a:stretch>
        </p:blipFill>
        <p:spPr>
          <a:xfrm>
            <a:off x="10581640" y="2310416"/>
            <a:ext cx="1356359" cy="1100471"/>
          </a:xfrm>
          <a:prstGeom prst="rect">
            <a:avLst/>
          </a:prstGeom>
        </p:spPr>
      </p:pic>
    </p:spTree>
    <p:extLst>
      <p:ext uri="{BB962C8B-B14F-4D97-AF65-F5344CB8AC3E}">
        <p14:creationId xmlns:p14="http://schemas.microsoft.com/office/powerpoint/2010/main" val="1455737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5B7E49-ABA9-471D-B4D5-EECCA4B0F6EB}"/>
              </a:ext>
            </a:extLst>
          </p:cNvPr>
          <p:cNvSpPr>
            <a:spLocks noGrp="1"/>
          </p:cNvSpPr>
          <p:nvPr>
            <p:ph type="sldNum" sz="quarter" idx="12"/>
          </p:nvPr>
        </p:nvSpPr>
        <p:spPr/>
        <p:txBody>
          <a:bodyPr/>
          <a:lstStyle/>
          <a:p>
            <a:fld id="{D459CD81-B205-4F3B-A9C6-9967267E909A}" type="slidenum">
              <a:rPr lang="zh-CN" altLang="en-US" smtClean="0"/>
              <a:t>5</a:t>
            </a:fld>
            <a:endParaRPr lang="zh-CN" altLang="en-US"/>
          </a:p>
        </p:txBody>
      </p:sp>
      <p:sp>
        <p:nvSpPr>
          <p:cNvPr id="3" name="标题 2">
            <a:extLst>
              <a:ext uri="{FF2B5EF4-FFF2-40B4-BE49-F238E27FC236}">
                <a16:creationId xmlns:a16="http://schemas.microsoft.com/office/drawing/2014/main" id="{C57F7496-C1B9-4F89-B709-021D68233BD7}"/>
              </a:ext>
            </a:extLst>
          </p:cNvPr>
          <p:cNvSpPr>
            <a:spLocks noGrp="1"/>
          </p:cNvSpPr>
          <p:nvPr>
            <p:ph type="title"/>
          </p:nvPr>
        </p:nvSpPr>
        <p:spPr/>
        <p:txBody>
          <a:bodyPr/>
          <a:lstStyle/>
          <a:p>
            <a:r>
              <a:rPr lang="en-US" altLang="zh-CN" dirty="0"/>
              <a:t>CEvNS</a:t>
            </a:r>
            <a:r>
              <a:rPr lang="zh-CN" altLang="en-US" dirty="0"/>
              <a:t>实验特点</a:t>
            </a:r>
          </a:p>
        </p:txBody>
      </p:sp>
      <p:sp>
        <p:nvSpPr>
          <p:cNvPr id="5" name="文本框 4">
            <a:extLst>
              <a:ext uri="{FF2B5EF4-FFF2-40B4-BE49-F238E27FC236}">
                <a16:creationId xmlns:a16="http://schemas.microsoft.com/office/drawing/2014/main" id="{72A0981C-F020-4025-83DF-F8EBBB126E58}"/>
              </a:ext>
            </a:extLst>
          </p:cNvPr>
          <p:cNvSpPr txBox="1"/>
          <p:nvPr/>
        </p:nvSpPr>
        <p:spPr>
          <a:xfrm>
            <a:off x="0" y="500189"/>
            <a:ext cx="11717867"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相对于传统的中微子探测方法，</a:t>
            </a:r>
            <a:r>
              <a:rPr lang="en-US" altLang="zh-CN" dirty="0"/>
              <a:t>CEvNS</a:t>
            </a:r>
            <a:r>
              <a:rPr lang="zh-CN" altLang="en-US" dirty="0"/>
              <a:t>散射截面大、没有中微子能量阈值限制， 有助于实现探测器的</a:t>
            </a:r>
            <a:r>
              <a:rPr lang="zh-CN" altLang="en-US" b="1" dirty="0"/>
              <a:t>小型化</a:t>
            </a:r>
          </a:p>
        </p:txBody>
      </p:sp>
      <p:pic>
        <p:nvPicPr>
          <p:cNvPr id="7" name="图片 6">
            <a:extLst>
              <a:ext uri="{FF2B5EF4-FFF2-40B4-BE49-F238E27FC236}">
                <a16:creationId xmlns:a16="http://schemas.microsoft.com/office/drawing/2014/main" id="{343E82AF-75DE-489E-BDD7-02B7DDD2DAC1}"/>
              </a:ext>
            </a:extLst>
          </p:cNvPr>
          <p:cNvPicPr>
            <a:picLocks noChangeAspect="1"/>
          </p:cNvPicPr>
          <p:nvPr/>
        </p:nvPicPr>
        <p:blipFill>
          <a:blip r:embed="rId2"/>
          <a:stretch>
            <a:fillRect/>
          </a:stretch>
        </p:blipFill>
        <p:spPr>
          <a:xfrm>
            <a:off x="401959" y="1218824"/>
            <a:ext cx="3758561" cy="5320088"/>
          </a:xfrm>
          <a:prstGeom prst="rect">
            <a:avLst/>
          </a:prstGeom>
        </p:spPr>
      </p:pic>
      <p:sp>
        <p:nvSpPr>
          <p:cNvPr id="8" name="文本框 7">
            <a:extLst>
              <a:ext uri="{FF2B5EF4-FFF2-40B4-BE49-F238E27FC236}">
                <a16:creationId xmlns:a16="http://schemas.microsoft.com/office/drawing/2014/main" id="{24F86E45-4236-4C10-968B-8588771D1612}"/>
              </a:ext>
            </a:extLst>
          </p:cNvPr>
          <p:cNvSpPr txBox="1"/>
          <p:nvPr/>
        </p:nvSpPr>
        <p:spPr>
          <a:xfrm>
            <a:off x="4038600" y="1694646"/>
            <a:ext cx="1338828" cy="369332"/>
          </a:xfrm>
          <a:prstGeom prst="rect">
            <a:avLst/>
          </a:prstGeom>
          <a:noFill/>
        </p:spPr>
        <p:txBody>
          <a:bodyPr wrap="none" rtlCol="0">
            <a:spAutoFit/>
          </a:bodyPr>
          <a:lstStyle/>
          <a:p>
            <a:r>
              <a:rPr lang="zh-CN" altLang="en-US" b="1" dirty="0"/>
              <a:t>无能量阈值</a:t>
            </a:r>
          </a:p>
        </p:txBody>
      </p:sp>
      <p:sp>
        <p:nvSpPr>
          <p:cNvPr id="11" name="文本框 10">
            <a:extLst>
              <a:ext uri="{FF2B5EF4-FFF2-40B4-BE49-F238E27FC236}">
                <a16:creationId xmlns:a16="http://schemas.microsoft.com/office/drawing/2014/main" id="{CC6994B2-4088-4C54-9003-1DE6E15AC45B}"/>
              </a:ext>
            </a:extLst>
          </p:cNvPr>
          <p:cNvSpPr txBox="1"/>
          <p:nvPr/>
        </p:nvSpPr>
        <p:spPr>
          <a:xfrm>
            <a:off x="4160520" y="4729480"/>
            <a:ext cx="2044149" cy="369332"/>
          </a:xfrm>
          <a:prstGeom prst="rect">
            <a:avLst/>
          </a:prstGeom>
          <a:noFill/>
        </p:spPr>
        <p:txBody>
          <a:bodyPr wrap="none" rtlCol="0">
            <a:spAutoFit/>
          </a:bodyPr>
          <a:lstStyle/>
          <a:p>
            <a:r>
              <a:rPr lang="zh-CN" altLang="en-US" b="1" dirty="0"/>
              <a:t>可用于反应堆监测</a:t>
            </a:r>
          </a:p>
        </p:txBody>
      </p:sp>
      <p:pic>
        <p:nvPicPr>
          <p:cNvPr id="10" name="图片 9">
            <a:extLst>
              <a:ext uri="{FF2B5EF4-FFF2-40B4-BE49-F238E27FC236}">
                <a16:creationId xmlns:a16="http://schemas.microsoft.com/office/drawing/2014/main" id="{60C095A7-C6CF-4399-ADA1-62A846F5B42B}"/>
              </a:ext>
            </a:extLst>
          </p:cNvPr>
          <p:cNvPicPr>
            <a:picLocks noChangeAspect="1"/>
          </p:cNvPicPr>
          <p:nvPr/>
        </p:nvPicPr>
        <p:blipFill rotWithShape="1">
          <a:blip r:embed="rId3">
            <a:extLst>
              <a:ext uri="{28A0092B-C50C-407E-A947-70E740481C1C}">
                <a14:useLocalDpi xmlns:a14="http://schemas.microsoft.com/office/drawing/2010/main" val="0"/>
              </a:ext>
            </a:extLst>
          </a:blip>
          <a:srcRect l="4769" t="5637" r="21964"/>
          <a:stretch/>
        </p:blipFill>
        <p:spPr>
          <a:xfrm>
            <a:off x="8574382" y="940724"/>
            <a:ext cx="2934421" cy="2672211"/>
          </a:xfrm>
          <a:prstGeom prst="rect">
            <a:avLst/>
          </a:prstGeom>
        </p:spPr>
      </p:pic>
      <p:sp>
        <p:nvSpPr>
          <p:cNvPr id="14" name="文本框 13">
            <a:extLst>
              <a:ext uri="{FF2B5EF4-FFF2-40B4-BE49-F238E27FC236}">
                <a16:creationId xmlns:a16="http://schemas.microsoft.com/office/drawing/2014/main" id="{A6EBA478-16B7-441B-826F-D8974C700A53}"/>
              </a:ext>
            </a:extLst>
          </p:cNvPr>
          <p:cNvSpPr txBox="1"/>
          <p:nvPr/>
        </p:nvSpPr>
        <p:spPr>
          <a:xfrm>
            <a:off x="6354420" y="1259879"/>
            <a:ext cx="1677062" cy="869533"/>
          </a:xfrm>
          <a:prstGeom prst="rect">
            <a:avLst/>
          </a:prstGeom>
          <a:noFill/>
        </p:spPr>
        <p:txBody>
          <a:bodyPr wrap="none" rtlCol="0">
            <a:spAutoFit/>
          </a:bodyPr>
          <a:lstStyle/>
          <a:p>
            <a:pPr>
              <a:lnSpc>
                <a:spcPct val="150000"/>
              </a:lnSpc>
            </a:pPr>
            <a:r>
              <a:rPr lang="en-US" altLang="zh-CN" b="1" dirty="0"/>
              <a:t>RECODE</a:t>
            </a:r>
            <a:r>
              <a:rPr lang="zh-CN" altLang="en-US" b="1" dirty="0"/>
              <a:t>实验</a:t>
            </a:r>
            <a:endParaRPr lang="en-US" altLang="zh-CN" b="1" dirty="0"/>
          </a:p>
          <a:p>
            <a:pPr>
              <a:lnSpc>
                <a:spcPct val="150000"/>
              </a:lnSpc>
            </a:pPr>
            <a:r>
              <a:rPr lang="zh-CN" altLang="en-US" dirty="0"/>
              <a:t>核心体积</a:t>
            </a:r>
            <a:r>
              <a:rPr lang="en-US" altLang="zh-CN" b="1" dirty="0"/>
              <a:t>~1m³</a:t>
            </a:r>
            <a:endParaRPr lang="zh-CN" altLang="en-US" b="1"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204BB9D-CE0B-48BD-8B82-82FF86EB8E8C}"/>
                  </a:ext>
                </a:extLst>
              </p:cNvPr>
              <p:cNvSpPr txBox="1"/>
              <p:nvPr/>
            </p:nvSpPr>
            <p:spPr>
              <a:xfrm>
                <a:off x="4160519" y="4339829"/>
                <a:ext cx="1741182" cy="369332"/>
              </a:xfrm>
              <a:prstGeom prst="rect">
                <a:avLst/>
              </a:prstGeom>
              <a:noFill/>
            </p:spPr>
            <p:txBody>
              <a:bodyPr wrap="none" rtlCol="0">
                <a:spAutoFit/>
              </a:bodyPr>
              <a:lstStyle/>
              <a:p>
                <a:r>
                  <a:rPr lang="zh-CN" altLang="en-US" b="1" dirty="0"/>
                  <a:t>通量</a:t>
                </a:r>
                <a14:m>
                  <m:oMath xmlns:m="http://schemas.openxmlformats.org/officeDocument/2006/math">
                    <m:r>
                      <a:rPr lang="zh-CN" altLang="en-US" b="1" i="1" smtClean="0">
                        <a:latin typeface="Cambria Math" panose="02040503050406030204" pitchFamily="18" charset="0"/>
                      </a:rPr>
                      <m:t>∝</m:t>
                    </m:r>
                  </m:oMath>
                </a14:m>
                <a:r>
                  <a:rPr lang="zh-CN" altLang="en-US" b="1" dirty="0"/>
                  <a:t>堆芯功率</a:t>
                </a:r>
              </a:p>
            </p:txBody>
          </p:sp>
        </mc:Choice>
        <mc:Fallback xmlns="">
          <p:sp>
            <p:nvSpPr>
              <p:cNvPr id="17" name="文本框 16">
                <a:extLst>
                  <a:ext uri="{FF2B5EF4-FFF2-40B4-BE49-F238E27FC236}">
                    <a16:creationId xmlns:a16="http://schemas.microsoft.com/office/drawing/2014/main" id="{1204BB9D-CE0B-48BD-8B82-82FF86EB8E8C}"/>
                  </a:ext>
                </a:extLst>
              </p:cNvPr>
              <p:cNvSpPr txBox="1">
                <a:spLocks noRot="1" noChangeAspect="1" noMove="1" noResize="1" noEditPoints="1" noAdjustHandles="1" noChangeArrowheads="1" noChangeShapeType="1" noTextEdit="1"/>
              </p:cNvSpPr>
              <p:nvPr/>
            </p:nvSpPr>
            <p:spPr>
              <a:xfrm>
                <a:off x="4160519" y="4339829"/>
                <a:ext cx="1741182" cy="369332"/>
              </a:xfrm>
              <a:prstGeom prst="rect">
                <a:avLst/>
              </a:prstGeom>
              <a:blipFill>
                <a:blip r:embed="rId4"/>
                <a:stretch>
                  <a:fillRect l="-2797" t="-13115" r="-2098" b="-21311"/>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D2BC761F-09E9-412B-9D2E-5CE5D5329103}"/>
              </a:ext>
            </a:extLst>
          </p:cNvPr>
          <p:cNvSpPr txBox="1"/>
          <p:nvPr/>
        </p:nvSpPr>
        <p:spPr>
          <a:xfrm>
            <a:off x="4057318" y="1304995"/>
            <a:ext cx="1350050" cy="369332"/>
          </a:xfrm>
          <a:prstGeom prst="rect">
            <a:avLst/>
          </a:prstGeom>
          <a:noFill/>
        </p:spPr>
        <p:txBody>
          <a:bodyPr wrap="none" rtlCol="0">
            <a:spAutoFit/>
          </a:bodyPr>
          <a:lstStyle/>
          <a:p>
            <a:r>
              <a:rPr lang="zh-CN" altLang="en-US" b="1" dirty="0"/>
              <a:t>散射截面大</a:t>
            </a:r>
          </a:p>
        </p:txBody>
      </p:sp>
      <p:pic>
        <p:nvPicPr>
          <p:cNvPr id="15" name="图片 14">
            <a:extLst>
              <a:ext uri="{FF2B5EF4-FFF2-40B4-BE49-F238E27FC236}">
                <a16:creationId xmlns:a16="http://schemas.microsoft.com/office/drawing/2014/main" id="{7FD615F7-B081-4005-AF91-70ED6C505E41}"/>
              </a:ext>
            </a:extLst>
          </p:cNvPr>
          <p:cNvPicPr>
            <a:picLocks noChangeAspect="1"/>
          </p:cNvPicPr>
          <p:nvPr/>
        </p:nvPicPr>
        <p:blipFill>
          <a:blip r:embed="rId5"/>
          <a:stretch>
            <a:fillRect/>
          </a:stretch>
        </p:blipFill>
        <p:spPr>
          <a:xfrm>
            <a:off x="6354420" y="3584480"/>
            <a:ext cx="4839028" cy="2771870"/>
          </a:xfrm>
          <a:prstGeom prst="rect">
            <a:avLst/>
          </a:prstGeom>
        </p:spPr>
      </p:pic>
      <p:sp>
        <p:nvSpPr>
          <p:cNvPr id="21" name="文本框 20">
            <a:extLst>
              <a:ext uri="{FF2B5EF4-FFF2-40B4-BE49-F238E27FC236}">
                <a16:creationId xmlns:a16="http://schemas.microsoft.com/office/drawing/2014/main" id="{890404C9-22FB-4BA3-86E0-A7562BA345F4}"/>
              </a:ext>
            </a:extLst>
          </p:cNvPr>
          <p:cNvSpPr txBox="1"/>
          <p:nvPr/>
        </p:nvSpPr>
        <p:spPr>
          <a:xfrm>
            <a:off x="6794543" y="6352143"/>
            <a:ext cx="3903633" cy="369332"/>
          </a:xfrm>
          <a:prstGeom prst="rect">
            <a:avLst/>
          </a:prstGeom>
          <a:noFill/>
        </p:spPr>
        <p:txBody>
          <a:bodyPr wrap="none" rtlCol="0">
            <a:spAutoFit/>
          </a:bodyPr>
          <a:lstStyle/>
          <a:p>
            <a:r>
              <a:rPr lang="zh-CN" altLang="en-US" b="1" dirty="0">
                <a:solidFill>
                  <a:srgbClr val="FF0000"/>
                </a:solidFill>
              </a:rPr>
              <a:t>核反冲能极低！对探测阈值要求高！</a:t>
            </a:r>
          </a:p>
        </p:txBody>
      </p:sp>
    </p:spTree>
    <p:extLst>
      <p:ext uri="{BB962C8B-B14F-4D97-AF65-F5344CB8AC3E}">
        <p14:creationId xmlns:p14="http://schemas.microsoft.com/office/powerpoint/2010/main" val="283794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EC219A8-6A2C-4DBD-BF3A-31F7A908D4CF}"/>
              </a:ext>
            </a:extLst>
          </p:cNvPr>
          <p:cNvPicPr>
            <a:picLocks noChangeAspect="1"/>
          </p:cNvPicPr>
          <p:nvPr/>
        </p:nvPicPr>
        <p:blipFill>
          <a:blip r:embed="rId2"/>
          <a:stretch>
            <a:fillRect/>
          </a:stretch>
        </p:blipFill>
        <p:spPr>
          <a:xfrm>
            <a:off x="203200" y="500189"/>
            <a:ext cx="5194300" cy="1825025"/>
          </a:xfrm>
          <a:prstGeom prst="rect">
            <a:avLst/>
          </a:prstGeom>
        </p:spPr>
      </p:pic>
      <p:sp>
        <p:nvSpPr>
          <p:cNvPr id="2" name="灯片编号占位符 1">
            <a:extLst>
              <a:ext uri="{FF2B5EF4-FFF2-40B4-BE49-F238E27FC236}">
                <a16:creationId xmlns:a16="http://schemas.microsoft.com/office/drawing/2014/main" id="{D936B553-8ED4-4672-9BDA-E09ED5E8173F}"/>
              </a:ext>
            </a:extLst>
          </p:cNvPr>
          <p:cNvSpPr>
            <a:spLocks noGrp="1"/>
          </p:cNvSpPr>
          <p:nvPr>
            <p:ph type="sldNum" sz="quarter" idx="12"/>
          </p:nvPr>
        </p:nvSpPr>
        <p:spPr/>
        <p:txBody>
          <a:bodyPr/>
          <a:lstStyle/>
          <a:p>
            <a:fld id="{D459CD81-B205-4F3B-A9C6-9967267E909A}" type="slidenum">
              <a:rPr lang="zh-CN" altLang="en-US" smtClean="0"/>
              <a:t>6</a:t>
            </a:fld>
            <a:endParaRPr lang="zh-CN" altLang="en-US"/>
          </a:p>
        </p:txBody>
      </p:sp>
      <p:sp>
        <p:nvSpPr>
          <p:cNvPr id="3" name="标题 2">
            <a:extLst>
              <a:ext uri="{FF2B5EF4-FFF2-40B4-BE49-F238E27FC236}">
                <a16:creationId xmlns:a16="http://schemas.microsoft.com/office/drawing/2014/main" id="{C13D6CB4-1087-480A-BCE3-84927E2C4145}"/>
              </a:ext>
            </a:extLst>
          </p:cNvPr>
          <p:cNvSpPr>
            <a:spLocks noGrp="1"/>
          </p:cNvSpPr>
          <p:nvPr>
            <p:ph type="title"/>
          </p:nvPr>
        </p:nvSpPr>
        <p:spPr/>
        <p:txBody>
          <a:bodyPr/>
          <a:lstStyle/>
          <a:p>
            <a:r>
              <a:rPr lang="en-US" altLang="zh-CN" sz="2400" dirty="0"/>
              <a:t>RECODE(</a:t>
            </a:r>
            <a:r>
              <a:rPr lang="en-US" altLang="zh-CN" sz="2400" b="1" dirty="0"/>
              <a:t>RE</a:t>
            </a:r>
            <a:r>
              <a:rPr lang="en-US" altLang="zh-CN" sz="2400" dirty="0"/>
              <a:t>actor neutrino </a:t>
            </a:r>
            <a:r>
              <a:rPr lang="en-US" altLang="zh-CN" sz="2400" b="1" dirty="0"/>
              <a:t>CO</a:t>
            </a:r>
            <a:r>
              <a:rPr lang="en-US" altLang="zh-CN" sz="2400" dirty="0"/>
              <a:t>herent scattering </a:t>
            </a:r>
            <a:r>
              <a:rPr lang="en-US" altLang="zh-CN" sz="2400" b="1" dirty="0"/>
              <a:t>D</a:t>
            </a:r>
            <a:r>
              <a:rPr lang="en-US" altLang="zh-CN" sz="2400" dirty="0"/>
              <a:t>etection </a:t>
            </a:r>
            <a:r>
              <a:rPr lang="en-US" altLang="zh-CN" sz="2400" b="1" dirty="0"/>
              <a:t>E</a:t>
            </a:r>
            <a:r>
              <a:rPr lang="en-US" altLang="zh-CN" sz="2400" dirty="0"/>
              <a:t>xperiment)</a:t>
            </a:r>
            <a:endParaRPr lang="zh-CN" altLang="en-US" sz="2400" dirty="0"/>
          </a:p>
        </p:txBody>
      </p:sp>
      <p:sp>
        <p:nvSpPr>
          <p:cNvPr id="4" name="文本框 3">
            <a:extLst>
              <a:ext uri="{FF2B5EF4-FFF2-40B4-BE49-F238E27FC236}">
                <a16:creationId xmlns:a16="http://schemas.microsoft.com/office/drawing/2014/main" id="{3636C65D-6089-4444-8F43-7192E325DC58}"/>
              </a:ext>
            </a:extLst>
          </p:cNvPr>
          <p:cNvSpPr txBox="1"/>
          <p:nvPr/>
        </p:nvSpPr>
        <p:spPr>
          <a:xfrm>
            <a:off x="79514" y="593499"/>
            <a:ext cx="9174599"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核心技术：</a:t>
            </a:r>
            <a:r>
              <a:rPr lang="zh-CN" altLang="en-US" b="1" dirty="0">
                <a:solidFill>
                  <a:srgbClr val="FF0000"/>
                </a:solidFill>
              </a:rPr>
              <a:t>低阈值点电极高纯锗技术</a:t>
            </a:r>
          </a:p>
        </p:txBody>
      </p:sp>
      <p:sp>
        <p:nvSpPr>
          <p:cNvPr id="8" name="圆柱体 7">
            <a:extLst>
              <a:ext uri="{FF2B5EF4-FFF2-40B4-BE49-F238E27FC236}">
                <a16:creationId xmlns:a16="http://schemas.microsoft.com/office/drawing/2014/main" id="{3DC8449D-32F7-4C6B-9C0A-4C9A6D4C6894}"/>
              </a:ext>
            </a:extLst>
          </p:cNvPr>
          <p:cNvSpPr/>
          <p:nvPr/>
        </p:nvSpPr>
        <p:spPr>
          <a:xfrm>
            <a:off x="4912360" y="686809"/>
            <a:ext cx="370840" cy="369332"/>
          </a:xfrm>
          <a:prstGeom prst="can">
            <a:avLst>
              <a:gd name="adj" fmla="val 41747"/>
            </a:avLst>
          </a:prstGeom>
          <a:solidFill>
            <a:schemeClr val="bg1">
              <a:lumMod val="50000"/>
              <a:alpha val="50000"/>
            </a:schemeClr>
          </a:solidFill>
          <a:ln>
            <a:solidFill>
              <a:schemeClr val="bg1">
                <a:lumMod val="5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995437B6-A931-4F55-8BA4-D270CA3D1431}"/>
              </a:ext>
            </a:extLst>
          </p:cNvPr>
          <p:cNvPicPr>
            <a:picLocks noChangeAspect="1"/>
          </p:cNvPicPr>
          <p:nvPr/>
        </p:nvPicPr>
        <p:blipFill>
          <a:blip r:embed="rId3"/>
          <a:srcRect l="642" t="1375" r="1069"/>
          <a:stretch>
            <a:fillRect/>
          </a:stretch>
        </p:blipFill>
        <p:spPr>
          <a:xfrm>
            <a:off x="5585025" y="620565"/>
            <a:ext cx="2131611" cy="1785641"/>
          </a:xfrm>
          <a:custGeom>
            <a:avLst/>
            <a:gdLst>
              <a:gd name="connsiteX0" fmla="*/ 4037088 w 8074176"/>
              <a:gd name="connsiteY0" fmla="*/ 0 h 6763703"/>
              <a:gd name="connsiteX1" fmla="*/ 8074176 w 8074176"/>
              <a:gd name="connsiteY1" fmla="*/ 3543777 h 6763703"/>
              <a:gd name="connsiteX2" fmla="*/ 5787333 w 8074176"/>
              <a:gd name="connsiteY2" fmla="*/ 6738099 h 6763703"/>
              <a:gd name="connsiteX3" fmla="*/ 5722815 w 8074176"/>
              <a:gd name="connsiteY3" fmla="*/ 6763703 h 6763703"/>
              <a:gd name="connsiteX4" fmla="*/ 2351362 w 8074176"/>
              <a:gd name="connsiteY4" fmla="*/ 6763703 h 6763703"/>
              <a:gd name="connsiteX5" fmla="*/ 2286844 w 8074176"/>
              <a:gd name="connsiteY5" fmla="*/ 6738099 h 6763703"/>
              <a:gd name="connsiteX6" fmla="*/ 0 w 8074176"/>
              <a:gd name="connsiteY6" fmla="*/ 3543777 h 6763703"/>
              <a:gd name="connsiteX7" fmla="*/ 4037088 w 8074176"/>
              <a:gd name="connsiteY7" fmla="*/ 0 h 6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4176" h="6763703">
                <a:moveTo>
                  <a:pt x="4037088" y="0"/>
                </a:moveTo>
                <a:cubicBezTo>
                  <a:pt x="6266710" y="0"/>
                  <a:pt x="8074176" y="1586603"/>
                  <a:pt x="8074176" y="3543777"/>
                </a:cubicBezTo>
                <a:cubicBezTo>
                  <a:pt x="8074176" y="4950496"/>
                  <a:pt x="7140436" y="6165777"/>
                  <a:pt x="5787333" y="6738099"/>
                </a:cubicBezTo>
                <a:lnTo>
                  <a:pt x="5722815" y="6763703"/>
                </a:lnTo>
                <a:lnTo>
                  <a:pt x="2351362" y="6763703"/>
                </a:lnTo>
                <a:lnTo>
                  <a:pt x="2286844" y="6738099"/>
                </a:lnTo>
                <a:cubicBezTo>
                  <a:pt x="933740" y="6165777"/>
                  <a:pt x="0" y="4950496"/>
                  <a:pt x="0" y="3543777"/>
                </a:cubicBezTo>
                <a:cubicBezTo>
                  <a:pt x="0" y="1586603"/>
                  <a:pt x="1807466" y="0"/>
                  <a:pt x="4037088" y="0"/>
                </a:cubicBezTo>
                <a:close/>
              </a:path>
            </a:pathLst>
          </a:custGeom>
        </p:spPr>
      </p:pic>
      <p:sp>
        <p:nvSpPr>
          <p:cNvPr id="11" name="文本框 10">
            <a:extLst>
              <a:ext uri="{FF2B5EF4-FFF2-40B4-BE49-F238E27FC236}">
                <a16:creationId xmlns:a16="http://schemas.microsoft.com/office/drawing/2014/main" id="{256585A5-5FA2-4E9A-8686-0961753F8E31}"/>
              </a:ext>
            </a:extLst>
          </p:cNvPr>
          <p:cNvSpPr txBox="1"/>
          <p:nvPr/>
        </p:nvSpPr>
        <p:spPr>
          <a:xfrm>
            <a:off x="79515" y="2418524"/>
            <a:ext cx="4295636"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实验地点：浙江省台州市三门核电站</a:t>
            </a:r>
            <a:endParaRPr lang="zh-CN" altLang="en-US" b="1" dirty="0">
              <a:solidFill>
                <a:srgbClr val="FF0000"/>
              </a:solidFill>
            </a:endParaRPr>
          </a:p>
        </p:txBody>
      </p:sp>
      <p:pic>
        <p:nvPicPr>
          <p:cNvPr id="17" name="图片 16">
            <a:extLst>
              <a:ext uri="{FF2B5EF4-FFF2-40B4-BE49-F238E27FC236}">
                <a16:creationId xmlns:a16="http://schemas.microsoft.com/office/drawing/2014/main" id="{C8F03B61-D3DA-4AE4-9093-87E8EADEAF37}"/>
              </a:ext>
            </a:extLst>
          </p:cNvPr>
          <p:cNvPicPr>
            <a:picLocks noChangeAspect="1"/>
          </p:cNvPicPr>
          <p:nvPr/>
        </p:nvPicPr>
        <p:blipFill>
          <a:blip r:embed="rId4"/>
          <a:stretch>
            <a:fillRect/>
          </a:stretch>
        </p:blipFill>
        <p:spPr>
          <a:xfrm>
            <a:off x="291421" y="2894755"/>
            <a:ext cx="3217023" cy="3545034"/>
          </a:xfrm>
          <a:prstGeom prst="rect">
            <a:avLst/>
          </a:prstGeom>
        </p:spPr>
      </p:pic>
      <p:pic>
        <p:nvPicPr>
          <p:cNvPr id="4098" name="Picture 2" descr="三门核电站第3页">
            <a:extLst>
              <a:ext uri="{FF2B5EF4-FFF2-40B4-BE49-F238E27FC236}">
                <a16:creationId xmlns:a16="http://schemas.microsoft.com/office/drawing/2014/main" id="{04D86711-074E-4349-B66F-98A7CF8D6B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207" r="39496"/>
          <a:stretch/>
        </p:blipFill>
        <p:spPr bwMode="auto">
          <a:xfrm>
            <a:off x="3503868" y="2894755"/>
            <a:ext cx="4034635" cy="3545034"/>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DCF713AA-A162-4C58-B077-2030DF5AC68A}"/>
              </a:ext>
            </a:extLst>
          </p:cNvPr>
          <p:cNvPicPr>
            <a:picLocks noChangeAspect="1"/>
          </p:cNvPicPr>
          <p:nvPr/>
        </p:nvPicPr>
        <p:blipFill>
          <a:blip r:embed="rId6"/>
          <a:stretch>
            <a:fillRect/>
          </a:stretch>
        </p:blipFill>
        <p:spPr>
          <a:xfrm>
            <a:off x="7904162" y="593499"/>
            <a:ext cx="3082319" cy="2054880"/>
          </a:xfrm>
          <a:prstGeom prst="rect">
            <a:avLst/>
          </a:prstGeom>
        </p:spPr>
      </p:pic>
      <p:sp>
        <p:nvSpPr>
          <p:cNvPr id="26" name="文本框 25">
            <a:extLst>
              <a:ext uri="{FF2B5EF4-FFF2-40B4-BE49-F238E27FC236}">
                <a16:creationId xmlns:a16="http://schemas.microsoft.com/office/drawing/2014/main" id="{4EB18F1A-D8AF-4AB4-A1FD-526258C02C42}"/>
              </a:ext>
            </a:extLst>
          </p:cNvPr>
          <p:cNvSpPr txBox="1"/>
          <p:nvPr/>
        </p:nvSpPr>
        <p:spPr>
          <a:xfrm>
            <a:off x="7271308" y="469021"/>
            <a:ext cx="1311512" cy="369332"/>
          </a:xfrm>
          <a:prstGeom prst="rect">
            <a:avLst/>
          </a:prstGeom>
          <a:noFill/>
        </p:spPr>
        <p:txBody>
          <a:bodyPr wrap="square">
            <a:spAutoFit/>
          </a:bodyPr>
          <a:lstStyle/>
          <a:p>
            <a:r>
              <a:rPr lang="zh-CN" altLang="en-US" b="1" i="0" dirty="0">
                <a:solidFill>
                  <a:srgbClr val="FF0000"/>
                </a:solidFill>
                <a:effectLst/>
                <a:latin typeface="Suisse Int'l"/>
              </a:rPr>
              <a:t>振动敏感！</a:t>
            </a:r>
            <a:endParaRPr lang="zh-CN" altLang="en-US" b="1" dirty="0">
              <a:solidFill>
                <a:srgbClr val="FF0000"/>
              </a:solidFill>
            </a:endParaRPr>
          </a:p>
        </p:txBody>
      </p:sp>
      <p:sp>
        <p:nvSpPr>
          <p:cNvPr id="20" name="文本框 19">
            <a:extLst>
              <a:ext uri="{FF2B5EF4-FFF2-40B4-BE49-F238E27FC236}">
                <a16:creationId xmlns:a16="http://schemas.microsoft.com/office/drawing/2014/main" id="{D4989B9F-0B3C-4B68-A5B4-9F61A66BEBB2}"/>
              </a:ext>
            </a:extLst>
          </p:cNvPr>
          <p:cNvSpPr txBox="1"/>
          <p:nvPr/>
        </p:nvSpPr>
        <p:spPr>
          <a:xfrm>
            <a:off x="8726348" y="2330738"/>
            <a:ext cx="3386137" cy="646331"/>
          </a:xfrm>
          <a:prstGeom prst="rect">
            <a:avLst/>
          </a:prstGeom>
          <a:noFill/>
        </p:spPr>
        <p:txBody>
          <a:bodyPr wrap="square">
            <a:spAutoFit/>
          </a:bodyPr>
          <a:lstStyle/>
          <a:p>
            <a:pPr algn="r"/>
            <a:r>
              <a:rPr lang="zh-CN" altLang="en-US" dirty="0"/>
              <a:t>斯特林电制冷</a:t>
            </a:r>
            <a:endParaRPr lang="en-US" altLang="zh-CN" dirty="0"/>
          </a:p>
          <a:p>
            <a:pPr algn="r"/>
            <a:r>
              <a:rPr lang="zh-CN" altLang="en-US" dirty="0"/>
              <a:t>能量阈值</a:t>
            </a:r>
            <a:r>
              <a:rPr lang="en-US" altLang="zh-CN" dirty="0"/>
              <a:t>~1 keVnr(~160eVee)</a:t>
            </a:r>
            <a:endParaRPr lang="zh-CN" altLang="en-US" dirty="0"/>
          </a:p>
        </p:txBody>
      </p:sp>
      <p:pic>
        <p:nvPicPr>
          <p:cNvPr id="32" name="图片 31">
            <a:extLst>
              <a:ext uri="{FF2B5EF4-FFF2-40B4-BE49-F238E27FC236}">
                <a16:creationId xmlns:a16="http://schemas.microsoft.com/office/drawing/2014/main" id="{08F8AD66-DFD1-4998-A5D9-11D885CE51F2}"/>
              </a:ext>
            </a:extLst>
          </p:cNvPr>
          <p:cNvPicPr>
            <a:picLocks noChangeAspect="1"/>
          </p:cNvPicPr>
          <p:nvPr/>
        </p:nvPicPr>
        <p:blipFill>
          <a:blip r:embed="rId7"/>
          <a:stretch>
            <a:fillRect/>
          </a:stretch>
        </p:blipFill>
        <p:spPr>
          <a:xfrm>
            <a:off x="8450270" y="3206423"/>
            <a:ext cx="3674915" cy="3149927"/>
          </a:xfrm>
          <a:prstGeom prst="rect">
            <a:avLst/>
          </a:prstGeom>
        </p:spPr>
      </p:pic>
      <p:pic>
        <p:nvPicPr>
          <p:cNvPr id="36" name="图片 35">
            <a:extLst>
              <a:ext uri="{FF2B5EF4-FFF2-40B4-BE49-F238E27FC236}">
                <a16:creationId xmlns:a16="http://schemas.microsoft.com/office/drawing/2014/main" id="{DB05DF73-7673-47D2-B7FB-390C4A20408F}"/>
              </a:ext>
            </a:extLst>
          </p:cNvPr>
          <p:cNvPicPr>
            <a:picLocks noChangeAspect="1"/>
          </p:cNvPicPr>
          <p:nvPr/>
        </p:nvPicPr>
        <p:blipFill>
          <a:blip r:embed="rId8"/>
          <a:stretch>
            <a:fillRect/>
          </a:stretch>
        </p:blipFill>
        <p:spPr>
          <a:xfrm>
            <a:off x="7606589" y="3063082"/>
            <a:ext cx="2375611" cy="1906407"/>
          </a:xfrm>
          <a:prstGeom prst="rect">
            <a:avLst/>
          </a:prstGeom>
          <a:ln w="12700">
            <a:solidFill>
              <a:schemeClr val="tx1"/>
            </a:solidFill>
          </a:ln>
        </p:spPr>
      </p:pic>
      <p:sp>
        <p:nvSpPr>
          <p:cNvPr id="40" name="立方体 39">
            <a:extLst>
              <a:ext uri="{FF2B5EF4-FFF2-40B4-BE49-F238E27FC236}">
                <a16:creationId xmlns:a16="http://schemas.microsoft.com/office/drawing/2014/main" id="{2A78B100-D9F9-4DB7-9D50-979643A0F278}"/>
              </a:ext>
            </a:extLst>
          </p:cNvPr>
          <p:cNvSpPr/>
          <p:nvPr/>
        </p:nvSpPr>
        <p:spPr>
          <a:xfrm rot="9907306" flipV="1">
            <a:off x="9995182" y="5896118"/>
            <a:ext cx="220084" cy="227976"/>
          </a:xfrm>
          <a:prstGeom prst="cube">
            <a:avLst>
              <a:gd name="adj" fmla="val 76009"/>
            </a:avLst>
          </a:prstGeom>
          <a:noFill/>
          <a:ln w="127">
            <a:solidFill>
              <a:schemeClr val="accent1">
                <a:shade val="50000"/>
              </a:schemeClr>
            </a:solidFill>
          </a:ln>
          <a:effectLst>
            <a:glow rad="127000">
              <a:schemeClr val="accent6">
                <a:lumMod val="50000"/>
                <a:alpha val="8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2EBAD73F-D995-4227-A8FA-8E037858E7CC}"/>
              </a:ext>
            </a:extLst>
          </p:cNvPr>
          <p:cNvCxnSpPr>
            <a:stCxn id="40" idx="0"/>
            <a:endCxn id="36" idx="2"/>
          </p:cNvCxnSpPr>
          <p:nvPr/>
        </p:nvCxnSpPr>
        <p:spPr>
          <a:xfrm flipH="1" flipV="1">
            <a:off x="8794395" y="4969489"/>
            <a:ext cx="1200723" cy="9519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0C05E1AA-316D-4EAD-8463-5B83E8557193}"/>
              </a:ext>
            </a:extLst>
          </p:cNvPr>
          <p:cNvSpPr txBox="1"/>
          <p:nvPr/>
        </p:nvSpPr>
        <p:spPr>
          <a:xfrm>
            <a:off x="7606589" y="3131673"/>
            <a:ext cx="2064668" cy="369332"/>
          </a:xfrm>
          <a:prstGeom prst="rect">
            <a:avLst/>
          </a:prstGeom>
          <a:noFill/>
        </p:spPr>
        <p:txBody>
          <a:bodyPr wrap="none" rtlCol="0">
            <a:spAutoFit/>
          </a:bodyPr>
          <a:lstStyle/>
          <a:p>
            <a:r>
              <a:rPr lang="zh-CN" altLang="en-US" dirty="0"/>
              <a:t>探测系统</a:t>
            </a:r>
            <a:r>
              <a:rPr lang="en-US" altLang="zh-CN" dirty="0"/>
              <a:t>(</a:t>
            </a:r>
            <a:r>
              <a:rPr lang="zh-CN" altLang="en-US" dirty="0"/>
              <a:t>在运行</a:t>
            </a:r>
            <a:r>
              <a:rPr lang="en-US" altLang="zh-CN" dirty="0"/>
              <a:t>)</a:t>
            </a:r>
            <a:endParaRPr lang="zh-CN" altLang="en-US" dirty="0"/>
          </a:p>
        </p:txBody>
      </p:sp>
      <p:cxnSp>
        <p:nvCxnSpPr>
          <p:cNvPr id="45" name="直接箭头连接符 44">
            <a:extLst>
              <a:ext uri="{FF2B5EF4-FFF2-40B4-BE49-F238E27FC236}">
                <a16:creationId xmlns:a16="http://schemas.microsoft.com/office/drawing/2014/main" id="{563092A9-B0EB-4575-B6D1-431CBDEA91CA}"/>
              </a:ext>
            </a:extLst>
          </p:cNvPr>
          <p:cNvCxnSpPr>
            <a:cxnSpLocks/>
          </p:cNvCxnSpPr>
          <p:nvPr/>
        </p:nvCxnSpPr>
        <p:spPr>
          <a:xfrm>
            <a:off x="8056881" y="3501005"/>
            <a:ext cx="0" cy="7103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A8F3A9C9-F3E7-4CA3-85B7-E04B3B5BCE0B}"/>
              </a:ext>
            </a:extLst>
          </p:cNvPr>
          <p:cNvCxnSpPr>
            <a:cxnSpLocks/>
          </p:cNvCxnSpPr>
          <p:nvPr/>
        </p:nvCxnSpPr>
        <p:spPr>
          <a:xfrm>
            <a:off x="9291320" y="3477683"/>
            <a:ext cx="0" cy="1853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8D765DA-E8C6-4DB0-A2B6-E4A07E453DDB}"/>
              </a:ext>
            </a:extLst>
          </p:cNvPr>
          <p:cNvCxnSpPr>
            <a:stCxn id="8" idx="1"/>
            <a:endCxn id="9" idx="0"/>
          </p:cNvCxnSpPr>
          <p:nvPr/>
        </p:nvCxnSpPr>
        <p:spPr>
          <a:xfrm flipV="1">
            <a:off x="5097780" y="620565"/>
            <a:ext cx="1553051" cy="662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01E1818-C5C8-4F77-A20F-9DF77B17B0F1}"/>
              </a:ext>
            </a:extLst>
          </p:cNvPr>
          <p:cNvCxnSpPr>
            <a:cxnSpLocks/>
            <a:stCxn id="8" idx="3"/>
          </p:cNvCxnSpPr>
          <p:nvPr/>
        </p:nvCxnSpPr>
        <p:spPr>
          <a:xfrm>
            <a:off x="5097780" y="1056141"/>
            <a:ext cx="566420" cy="864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6F5CCBEE-95B5-4C41-8669-8B558DEDD021}"/>
              </a:ext>
            </a:extLst>
          </p:cNvPr>
          <p:cNvSpPr txBox="1"/>
          <p:nvPr/>
        </p:nvSpPr>
        <p:spPr>
          <a:xfrm>
            <a:off x="7716636" y="5931605"/>
            <a:ext cx="1569660" cy="369332"/>
          </a:xfrm>
          <a:prstGeom prst="rect">
            <a:avLst/>
          </a:prstGeom>
          <a:noFill/>
        </p:spPr>
        <p:txBody>
          <a:bodyPr wrap="none" rtlCol="0">
            <a:spAutoFit/>
          </a:bodyPr>
          <a:lstStyle/>
          <a:p>
            <a:r>
              <a:rPr lang="zh-CN" altLang="en-US" dirty="0"/>
              <a:t>目前实验场地</a:t>
            </a:r>
          </a:p>
        </p:txBody>
      </p:sp>
    </p:spTree>
    <p:extLst>
      <p:ext uri="{BB962C8B-B14F-4D97-AF65-F5344CB8AC3E}">
        <p14:creationId xmlns:p14="http://schemas.microsoft.com/office/powerpoint/2010/main" val="2824661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01CCAF-FC13-4675-B112-DC5A10762280}"/>
              </a:ext>
            </a:extLst>
          </p:cNvPr>
          <p:cNvSpPr>
            <a:spLocks noGrp="1"/>
          </p:cNvSpPr>
          <p:nvPr>
            <p:ph type="sldNum" sz="quarter" idx="12"/>
          </p:nvPr>
        </p:nvSpPr>
        <p:spPr/>
        <p:txBody>
          <a:bodyPr/>
          <a:lstStyle/>
          <a:p>
            <a:fld id="{D459CD81-B205-4F3B-A9C6-9967267E909A}" type="slidenum">
              <a:rPr lang="zh-CN" altLang="en-US" smtClean="0"/>
              <a:t>7</a:t>
            </a:fld>
            <a:endParaRPr lang="zh-CN" altLang="en-US"/>
          </a:p>
        </p:txBody>
      </p:sp>
      <p:sp>
        <p:nvSpPr>
          <p:cNvPr id="3" name="标题 2">
            <a:extLst>
              <a:ext uri="{FF2B5EF4-FFF2-40B4-BE49-F238E27FC236}">
                <a16:creationId xmlns:a16="http://schemas.microsoft.com/office/drawing/2014/main" id="{8B487154-A1E3-4951-B3E7-AE41ADD82D56}"/>
              </a:ext>
            </a:extLst>
          </p:cNvPr>
          <p:cNvSpPr>
            <a:spLocks noGrp="1"/>
          </p:cNvSpPr>
          <p:nvPr>
            <p:ph type="title"/>
          </p:nvPr>
        </p:nvSpPr>
        <p:spPr/>
        <p:txBody>
          <a:bodyPr/>
          <a:lstStyle/>
          <a:p>
            <a:r>
              <a:rPr lang="en-US" altLang="zh-CN" sz="2800" dirty="0"/>
              <a:t>RECODE</a:t>
            </a:r>
            <a:r>
              <a:rPr lang="zh-CN" altLang="en-US" sz="2800" dirty="0"/>
              <a:t>实验系统组成介绍</a:t>
            </a:r>
            <a:endParaRPr lang="zh-CN" altLang="en-US" dirty="0"/>
          </a:p>
        </p:txBody>
      </p:sp>
      <p:sp>
        <p:nvSpPr>
          <p:cNvPr id="4" name="文本框 3">
            <a:extLst>
              <a:ext uri="{FF2B5EF4-FFF2-40B4-BE49-F238E27FC236}">
                <a16:creationId xmlns:a16="http://schemas.microsoft.com/office/drawing/2014/main" id="{275F8D56-D103-42B2-BE3A-26A2B6F49FDD}"/>
              </a:ext>
            </a:extLst>
          </p:cNvPr>
          <p:cNvSpPr txBox="1"/>
          <p:nvPr/>
        </p:nvSpPr>
        <p:spPr>
          <a:xfrm>
            <a:off x="79515" y="593499"/>
            <a:ext cx="7153136"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组成：屏蔽体、电制冷高纯锗探测器、氮气发生器、数据采集系统</a:t>
            </a:r>
            <a:endParaRPr lang="zh-CN" altLang="en-US" b="1" dirty="0">
              <a:solidFill>
                <a:srgbClr val="FF0000"/>
              </a:solidFill>
            </a:endParaRPr>
          </a:p>
        </p:txBody>
      </p:sp>
      <p:grpSp>
        <p:nvGrpSpPr>
          <p:cNvPr id="41" name="组合 40">
            <a:extLst>
              <a:ext uri="{FF2B5EF4-FFF2-40B4-BE49-F238E27FC236}">
                <a16:creationId xmlns:a16="http://schemas.microsoft.com/office/drawing/2014/main" id="{DE34ACDC-7D27-4B7D-9B9A-123F389B04B6}"/>
              </a:ext>
            </a:extLst>
          </p:cNvPr>
          <p:cNvGrpSpPr/>
          <p:nvPr/>
        </p:nvGrpSpPr>
        <p:grpSpPr>
          <a:xfrm>
            <a:off x="298450" y="1593850"/>
            <a:ext cx="5665667" cy="4180840"/>
            <a:chOff x="457200" y="1524000"/>
            <a:chExt cx="5665667" cy="4180840"/>
          </a:xfrm>
        </p:grpSpPr>
        <p:grpSp>
          <p:nvGrpSpPr>
            <p:cNvPr id="12" name="组合 11">
              <a:extLst>
                <a:ext uri="{FF2B5EF4-FFF2-40B4-BE49-F238E27FC236}">
                  <a16:creationId xmlns:a16="http://schemas.microsoft.com/office/drawing/2014/main" id="{4E7671E5-4067-493E-9C28-69903761566C}"/>
                </a:ext>
              </a:extLst>
            </p:cNvPr>
            <p:cNvGrpSpPr/>
            <p:nvPr/>
          </p:nvGrpSpPr>
          <p:grpSpPr>
            <a:xfrm>
              <a:off x="508953" y="1645284"/>
              <a:ext cx="4662487" cy="4011931"/>
              <a:chOff x="957892" y="1423034"/>
              <a:chExt cx="4662487" cy="4011931"/>
            </a:xfrm>
          </p:grpSpPr>
          <p:pic>
            <p:nvPicPr>
              <p:cNvPr id="5" name="图形 4">
                <a:extLst>
                  <a:ext uri="{FF2B5EF4-FFF2-40B4-BE49-F238E27FC236}">
                    <a16:creationId xmlns:a16="http://schemas.microsoft.com/office/drawing/2014/main" id="{FC35B4FB-D1BB-4126-9821-5162042897A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290" t="13822" r="24486" b="9234"/>
              <a:stretch/>
            </p:blipFill>
            <p:spPr>
              <a:xfrm>
                <a:off x="957892" y="1423034"/>
                <a:ext cx="4662487" cy="4011931"/>
              </a:xfrm>
              <a:prstGeom prst="rect">
                <a:avLst/>
              </a:prstGeom>
            </p:spPr>
          </p:pic>
          <p:pic>
            <p:nvPicPr>
              <p:cNvPr id="11" name="图形 10">
                <a:extLst>
                  <a:ext uri="{FF2B5EF4-FFF2-40B4-BE49-F238E27FC236}">
                    <a16:creationId xmlns:a16="http://schemas.microsoft.com/office/drawing/2014/main" id="{C4687226-B19C-499B-87D2-6E2EA5B0694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573" t="14004" r="45355" b="24371"/>
              <a:stretch/>
            </p:blipFill>
            <p:spPr>
              <a:xfrm>
                <a:off x="1609465" y="1440503"/>
                <a:ext cx="2028761" cy="3148918"/>
              </a:xfrm>
              <a:custGeom>
                <a:avLst/>
                <a:gdLst>
                  <a:gd name="connsiteX0" fmla="*/ 0 w 2067560"/>
                  <a:gd name="connsiteY0" fmla="*/ 0 h 3209139"/>
                  <a:gd name="connsiteX1" fmla="*/ 2067560 w 2067560"/>
                  <a:gd name="connsiteY1" fmla="*/ 0 h 3209139"/>
                  <a:gd name="connsiteX2" fmla="*/ 2067560 w 2067560"/>
                  <a:gd name="connsiteY2" fmla="*/ 3062228 h 3209139"/>
                  <a:gd name="connsiteX3" fmla="*/ 2043853 w 2067560"/>
                  <a:gd name="connsiteY3" fmla="*/ 3026199 h 3209139"/>
                  <a:gd name="connsiteX4" fmla="*/ 1586653 w 2067560"/>
                  <a:gd name="connsiteY4" fmla="*/ 2806066 h 3209139"/>
                  <a:gd name="connsiteX5" fmla="*/ 777333 w 2067560"/>
                  <a:gd name="connsiteY5" fmla="*/ 3209139 h 3209139"/>
                  <a:gd name="connsiteX6" fmla="*/ 771840 w 2067560"/>
                  <a:gd name="connsiteY6" fmla="*/ 3209139 h 3209139"/>
                  <a:gd name="connsiteX7" fmla="*/ 777956 w 2067560"/>
                  <a:gd name="connsiteY7" fmla="*/ 3196952 h 3209139"/>
                  <a:gd name="connsiteX8" fmla="*/ 0 w 2067560"/>
                  <a:gd name="connsiteY8" fmla="*/ 2806520 h 320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7560" h="3209139">
                    <a:moveTo>
                      <a:pt x="0" y="0"/>
                    </a:moveTo>
                    <a:lnTo>
                      <a:pt x="2067560" y="0"/>
                    </a:lnTo>
                    <a:lnTo>
                      <a:pt x="2067560" y="3062228"/>
                    </a:lnTo>
                    <a:lnTo>
                      <a:pt x="2043853" y="3026199"/>
                    </a:lnTo>
                    <a:lnTo>
                      <a:pt x="1586653" y="2806066"/>
                    </a:lnTo>
                    <a:lnTo>
                      <a:pt x="777333" y="3209139"/>
                    </a:lnTo>
                    <a:lnTo>
                      <a:pt x="771840" y="3209139"/>
                    </a:lnTo>
                    <a:lnTo>
                      <a:pt x="777956" y="3196952"/>
                    </a:lnTo>
                    <a:lnTo>
                      <a:pt x="0" y="2806520"/>
                    </a:lnTo>
                    <a:close/>
                  </a:path>
                </a:pathLst>
              </a:custGeom>
            </p:spPr>
          </p:pic>
        </p:grpSp>
        <p:cxnSp>
          <p:nvCxnSpPr>
            <p:cNvPr id="14" name="直接箭头连接符 13">
              <a:extLst>
                <a:ext uri="{FF2B5EF4-FFF2-40B4-BE49-F238E27FC236}">
                  <a16:creationId xmlns:a16="http://schemas.microsoft.com/office/drawing/2014/main" id="{550EBA83-09C5-4A7F-9B05-C0DE581165AA}"/>
                </a:ext>
              </a:extLst>
            </p:cNvPr>
            <p:cNvCxnSpPr>
              <a:cxnSpLocks/>
            </p:cNvCxnSpPr>
            <p:nvPr/>
          </p:nvCxnSpPr>
          <p:spPr>
            <a:xfrm flipV="1">
              <a:off x="3119120" y="4683760"/>
              <a:ext cx="2052320" cy="10210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29B7AFE-FD25-4546-824B-C317B01BF266}"/>
                </a:ext>
              </a:extLst>
            </p:cNvPr>
            <p:cNvCxnSpPr>
              <a:cxnSpLocks/>
            </p:cNvCxnSpPr>
            <p:nvPr/>
          </p:nvCxnSpPr>
          <p:spPr>
            <a:xfrm>
              <a:off x="457200" y="4460240"/>
              <a:ext cx="2519680" cy="12446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CF7ABB9-7B86-4567-83D4-2A06A850C3D0}"/>
                </a:ext>
              </a:extLst>
            </p:cNvPr>
            <p:cNvSpPr txBox="1"/>
            <p:nvPr/>
          </p:nvSpPr>
          <p:spPr>
            <a:xfrm rot="19857875">
              <a:off x="3815080" y="5096058"/>
              <a:ext cx="1082348" cy="369332"/>
            </a:xfrm>
            <a:prstGeom prst="rect">
              <a:avLst/>
            </a:prstGeom>
            <a:noFill/>
          </p:spPr>
          <p:txBody>
            <a:bodyPr wrap="none" rtlCol="0">
              <a:spAutoFit/>
            </a:bodyPr>
            <a:lstStyle/>
            <a:p>
              <a:r>
                <a:rPr lang="en-US" altLang="zh-CN" dirty="0"/>
                <a:t>1500mm</a:t>
              </a:r>
              <a:endParaRPr lang="zh-CN" altLang="en-US" dirty="0"/>
            </a:p>
          </p:txBody>
        </p:sp>
        <p:sp>
          <p:nvSpPr>
            <p:cNvPr id="21" name="文本框 20">
              <a:extLst>
                <a:ext uri="{FF2B5EF4-FFF2-40B4-BE49-F238E27FC236}">
                  <a16:creationId xmlns:a16="http://schemas.microsoft.com/office/drawing/2014/main" id="{2D077ABA-C624-42AB-89EA-50E1C2A174F3}"/>
                </a:ext>
              </a:extLst>
            </p:cNvPr>
            <p:cNvSpPr txBox="1"/>
            <p:nvPr/>
          </p:nvSpPr>
          <p:spPr>
            <a:xfrm rot="1704594">
              <a:off x="934246" y="4941858"/>
              <a:ext cx="1082348" cy="369332"/>
            </a:xfrm>
            <a:prstGeom prst="rect">
              <a:avLst/>
            </a:prstGeom>
            <a:noFill/>
          </p:spPr>
          <p:txBody>
            <a:bodyPr wrap="none" rtlCol="0">
              <a:spAutoFit/>
            </a:bodyPr>
            <a:lstStyle/>
            <a:p>
              <a:r>
                <a:rPr lang="en-US" altLang="zh-CN" dirty="0"/>
                <a:t>1800mm</a:t>
              </a:r>
              <a:endParaRPr lang="zh-CN" altLang="en-US" dirty="0"/>
            </a:p>
          </p:txBody>
        </p:sp>
        <p:cxnSp>
          <p:nvCxnSpPr>
            <p:cNvPr id="23" name="直接箭头连接符 22">
              <a:extLst>
                <a:ext uri="{FF2B5EF4-FFF2-40B4-BE49-F238E27FC236}">
                  <a16:creationId xmlns:a16="http://schemas.microsoft.com/office/drawing/2014/main" id="{BC796902-3100-4BDD-8DC6-42CD1ACC0A2A}"/>
                </a:ext>
              </a:extLst>
            </p:cNvPr>
            <p:cNvCxnSpPr>
              <a:cxnSpLocks/>
            </p:cNvCxnSpPr>
            <p:nvPr/>
          </p:nvCxnSpPr>
          <p:spPr>
            <a:xfrm flipV="1">
              <a:off x="1060450" y="1524000"/>
              <a:ext cx="1612900" cy="838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9E55291-AF78-4A6D-9DB3-2149862AAC12}"/>
                </a:ext>
              </a:extLst>
            </p:cNvPr>
            <p:cNvCxnSpPr>
              <a:cxnSpLocks/>
            </p:cNvCxnSpPr>
            <p:nvPr/>
          </p:nvCxnSpPr>
          <p:spPr>
            <a:xfrm>
              <a:off x="2776861" y="1524000"/>
              <a:ext cx="1579393" cy="838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A294519-DDCA-4653-8A85-11BD4A4C6EF3}"/>
                </a:ext>
              </a:extLst>
            </p:cNvPr>
            <p:cNvSpPr txBox="1"/>
            <p:nvPr/>
          </p:nvSpPr>
          <p:spPr>
            <a:xfrm rot="19950813">
              <a:off x="1060450" y="1645284"/>
              <a:ext cx="1082348" cy="369332"/>
            </a:xfrm>
            <a:prstGeom prst="rect">
              <a:avLst/>
            </a:prstGeom>
            <a:noFill/>
          </p:spPr>
          <p:txBody>
            <a:bodyPr wrap="none" rtlCol="0">
              <a:spAutoFit/>
            </a:bodyPr>
            <a:lstStyle/>
            <a:p>
              <a:r>
                <a:rPr lang="en-US" altLang="zh-CN" dirty="0"/>
                <a:t>1132mm</a:t>
              </a:r>
              <a:endParaRPr lang="zh-CN" altLang="en-US" dirty="0"/>
            </a:p>
          </p:txBody>
        </p:sp>
        <p:sp>
          <p:nvSpPr>
            <p:cNvPr id="31" name="文本框 30">
              <a:extLst>
                <a:ext uri="{FF2B5EF4-FFF2-40B4-BE49-F238E27FC236}">
                  <a16:creationId xmlns:a16="http://schemas.microsoft.com/office/drawing/2014/main" id="{1449375C-1958-47F0-A98C-5E23EDE2E5C2}"/>
                </a:ext>
              </a:extLst>
            </p:cNvPr>
            <p:cNvSpPr txBox="1"/>
            <p:nvPr/>
          </p:nvSpPr>
          <p:spPr>
            <a:xfrm rot="1639611">
              <a:off x="3233988" y="1603513"/>
              <a:ext cx="1082348" cy="369332"/>
            </a:xfrm>
            <a:prstGeom prst="rect">
              <a:avLst/>
            </a:prstGeom>
            <a:noFill/>
          </p:spPr>
          <p:txBody>
            <a:bodyPr wrap="none" rtlCol="0">
              <a:spAutoFit/>
            </a:bodyPr>
            <a:lstStyle/>
            <a:p>
              <a:r>
                <a:rPr lang="en-US" altLang="zh-CN" dirty="0"/>
                <a:t>1132mm</a:t>
              </a:r>
              <a:endParaRPr lang="zh-CN" altLang="en-US" dirty="0"/>
            </a:p>
          </p:txBody>
        </p:sp>
        <p:cxnSp>
          <p:nvCxnSpPr>
            <p:cNvPr id="32" name="直接箭头连接符 31">
              <a:extLst>
                <a:ext uri="{FF2B5EF4-FFF2-40B4-BE49-F238E27FC236}">
                  <a16:creationId xmlns:a16="http://schemas.microsoft.com/office/drawing/2014/main" id="{988F9314-B754-4ECA-9AE2-79E3967A2A20}"/>
                </a:ext>
              </a:extLst>
            </p:cNvPr>
            <p:cNvCxnSpPr>
              <a:cxnSpLocks/>
            </p:cNvCxnSpPr>
            <p:nvPr/>
          </p:nvCxnSpPr>
          <p:spPr>
            <a:xfrm>
              <a:off x="4391041" y="2453640"/>
              <a:ext cx="0" cy="19456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BBDF345-4406-4729-94C4-CFCC2D66C8CB}"/>
                </a:ext>
              </a:extLst>
            </p:cNvPr>
            <p:cNvSpPr txBox="1"/>
            <p:nvPr/>
          </p:nvSpPr>
          <p:spPr>
            <a:xfrm rot="16200000">
              <a:off x="4034533" y="3302282"/>
              <a:ext cx="1082348" cy="369332"/>
            </a:xfrm>
            <a:prstGeom prst="rect">
              <a:avLst/>
            </a:prstGeom>
            <a:noFill/>
          </p:spPr>
          <p:txBody>
            <a:bodyPr wrap="none" rtlCol="0">
              <a:spAutoFit/>
            </a:bodyPr>
            <a:lstStyle/>
            <a:p>
              <a:r>
                <a:rPr lang="en-US" altLang="zh-CN" dirty="0"/>
                <a:t>1153mm</a:t>
              </a:r>
              <a:endParaRPr lang="zh-CN" altLang="en-US" dirty="0"/>
            </a:p>
          </p:txBody>
        </p:sp>
        <p:pic>
          <p:nvPicPr>
            <p:cNvPr id="39" name="图片 38">
              <a:extLst>
                <a:ext uri="{FF2B5EF4-FFF2-40B4-BE49-F238E27FC236}">
                  <a16:creationId xmlns:a16="http://schemas.microsoft.com/office/drawing/2014/main" id="{9FD57F66-41CF-427A-A67D-66AF54E5CB8D}"/>
                </a:ext>
              </a:extLst>
            </p:cNvPr>
            <p:cNvPicPr>
              <a:picLocks noChangeAspect="1"/>
            </p:cNvPicPr>
            <p:nvPr/>
          </p:nvPicPr>
          <p:blipFill>
            <a:blip r:embed="rId6"/>
            <a:srcRect/>
            <a:stretch>
              <a:fillRect/>
            </a:stretch>
          </p:blipFill>
          <p:spPr>
            <a:xfrm>
              <a:off x="4795933" y="2047659"/>
              <a:ext cx="1255814" cy="2422246"/>
            </a:xfrm>
            <a:custGeom>
              <a:avLst/>
              <a:gdLst>
                <a:gd name="connsiteX0" fmla="*/ 0 w 1255814"/>
                <a:gd name="connsiteY0" fmla="*/ 0 h 2422246"/>
                <a:gd name="connsiteX1" fmla="*/ 1255814 w 1255814"/>
                <a:gd name="connsiteY1" fmla="*/ 0 h 2422246"/>
                <a:gd name="connsiteX2" fmla="*/ 1255814 w 1255814"/>
                <a:gd name="connsiteY2" fmla="*/ 2422246 h 2422246"/>
                <a:gd name="connsiteX3" fmla="*/ 484753 w 1255814"/>
                <a:gd name="connsiteY3" fmla="*/ 2422246 h 2422246"/>
                <a:gd name="connsiteX4" fmla="*/ 0 w 1255814"/>
                <a:gd name="connsiteY4" fmla="*/ 2160174 h 2422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14" h="2422246">
                  <a:moveTo>
                    <a:pt x="0" y="0"/>
                  </a:moveTo>
                  <a:lnTo>
                    <a:pt x="1255814" y="0"/>
                  </a:lnTo>
                  <a:lnTo>
                    <a:pt x="1255814" y="2422246"/>
                  </a:lnTo>
                  <a:lnTo>
                    <a:pt x="484753" y="2422246"/>
                  </a:lnTo>
                  <a:lnTo>
                    <a:pt x="0" y="2160174"/>
                  </a:lnTo>
                  <a:close/>
                </a:path>
              </a:pathLst>
            </a:custGeom>
          </p:spPr>
        </p:pic>
        <p:sp>
          <p:nvSpPr>
            <p:cNvPr id="40" name="文本框 39">
              <a:extLst>
                <a:ext uri="{FF2B5EF4-FFF2-40B4-BE49-F238E27FC236}">
                  <a16:creationId xmlns:a16="http://schemas.microsoft.com/office/drawing/2014/main" id="{CD8A32A4-DC21-4302-AD47-ABBD8F659914}"/>
                </a:ext>
              </a:extLst>
            </p:cNvPr>
            <p:cNvSpPr txBox="1"/>
            <p:nvPr/>
          </p:nvSpPr>
          <p:spPr>
            <a:xfrm>
              <a:off x="4784039" y="1642012"/>
              <a:ext cx="1338828" cy="369332"/>
            </a:xfrm>
            <a:prstGeom prst="rect">
              <a:avLst/>
            </a:prstGeom>
            <a:noFill/>
          </p:spPr>
          <p:txBody>
            <a:bodyPr wrap="none" rtlCol="0">
              <a:spAutoFit/>
            </a:bodyPr>
            <a:lstStyle/>
            <a:p>
              <a:r>
                <a:rPr lang="zh-CN" altLang="en-US" dirty="0"/>
                <a:t>氮气发生器</a:t>
              </a:r>
            </a:p>
          </p:txBody>
        </p:sp>
      </p:grpSp>
      <p:sp>
        <p:nvSpPr>
          <p:cNvPr id="42" name="文本框 41">
            <a:extLst>
              <a:ext uri="{FF2B5EF4-FFF2-40B4-BE49-F238E27FC236}">
                <a16:creationId xmlns:a16="http://schemas.microsoft.com/office/drawing/2014/main" id="{4766DB30-6BAB-4DFF-8B01-670A6C7CCDEA}"/>
              </a:ext>
            </a:extLst>
          </p:cNvPr>
          <p:cNvSpPr txBox="1"/>
          <p:nvPr/>
        </p:nvSpPr>
        <p:spPr>
          <a:xfrm>
            <a:off x="1917883" y="5999309"/>
            <a:ext cx="1800493" cy="369332"/>
          </a:xfrm>
          <a:prstGeom prst="rect">
            <a:avLst/>
          </a:prstGeom>
          <a:noFill/>
        </p:spPr>
        <p:txBody>
          <a:bodyPr wrap="none" rtlCol="0">
            <a:spAutoFit/>
          </a:bodyPr>
          <a:lstStyle/>
          <a:p>
            <a:r>
              <a:rPr lang="zh-CN" altLang="en-US" dirty="0"/>
              <a:t>装置局部剖视图</a:t>
            </a:r>
          </a:p>
        </p:txBody>
      </p:sp>
      <p:grpSp>
        <p:nvGrpSpPr>
          <p:cNvPr id="74" name="组合 73">
            <a:extLst>
              <a:ext uri="{FF2B5EF4-FFF2-40B4-BE49-F238E27FC236}">
                <a16:creationId xmlns:a16="http://schemas.microsoft.com/office/drawing/2014/main" id="{28E40B54-481F-4B9A-8BF9-1A40A09532DA}"/>
              </a:ext>
            </a:extLst>
          </p:cNvPr>
          <p:cNvGrpSpPr/>
          <p:nvPr/>
        </p:nvGrpSpPr>
        <p:grpSpPr>
          <a:xfrm rot="5400000">
            <a:off x="8265273" y="2495750"/>
            <a:ext cx="1941791" cy="2161497"/>
            <a:chOff x="9921442" y="2433647"/>
            <a:chExt cx="1941791" cy="2161497"/>
          </a:xfrm>
        </p:grpSpPr>
        <p:sp>
          <p:nvSpPr>
            <p:cNvPr id="87" name="矩形 86">
              <a:extLst>
                <a:ext uri="{FF2B5EF4-FFF2-40B4-BE49-F238E27FC236}">
                  <a16:creationId xmlns:a16="http://schemas.microsoft.com/office/drawing/2014/main" id="{844E3AC7-7B90-479C-A135-53613F936A7E}"/>
                </a:ext>
              </a:extLst>
            </p:cNvPr>
            <p:cNvSpPr/>
            <p:nvPr/>
          </p:nvSpPr>
          <p:spPr>
            <a:xfrm>
              <a:off x="9921442" y="2435144"/>
              <a:ext cx="252460" cy="2158460"/>
            </a:xfrm>
            <a:prstGeom prst="rect">
              <a:avLst/>
            </a:prstGeom>
            <a:solidFill>
              <a:srgbClr val="FFA6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B56B70F9-1026-4833-86D7-84DABD76F6D7}"/>
                </a:ext>
              </a:extLst>
            </p:cNvPr>
            <p:cNvSpPr/>
            <p:nvPr/>
          </p:nvSpPr>
          <p:spPr>
            <a:xfrm>
              <a:off x="10168107" y="2434007"/>
              <a:ext cx="72000" cy="21600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1793D8B3-5F2D-4862-A64D-631367B4B55B}"/>
                </a:ext>
              </a:extLst>
            </p:cNvPr>
            <p:cNvSpPr/>
            <p:nvPr/>
          </p:nvSpPr>
          <p:spPr>
            <a:xfrm>
              <a:off x="10242417" y="2434426"/>
              <a:ext cx="288000" cy="216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3F7D484A-E0D3-4727-BD8B-AE9FB4439F86}"/>
                </a:ext>
              </a:extLst>
            </p:cNvPr>
            <p:cNvSpPr/>
            <p:nvPr/>
          </p:nvSpPr>
          <p:spPr>
            <a:xfrm>
              <a:off x="10529670" y="2433647"/>
              <a:ext cx="288000" cy="2160000"/>
            </a:xfrm>
            <a:prstGeom prst="rect">
              <a:avLst/>
            </a:prstGeom>
            <a:solidFill>
              <a:srgbClr val="40315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a:extLst>
                <a:ext uri="{FF2B5EF4-FFF2-40B4-BE49-F238E27FC236}">
                  <a16:creationId xmlns:a16="http://schemas.microsoft.com/office/drawing/2014/main" id="{C4DF2B04-FF90-402B-9FE5-ED49BA3206A7}"/>
                </a:ext>
              </a:extLst>
            </p:cNvPr>
            <p:cNvSpPr/>
            <p:nvPr/>
          </p:nvSpPr>
          <p:spPr>
            <a:xfrm>
              <a:off x="10819233" y="2433647"/>
              <a:ext cx="144000" cy="2160000"/>
            </a:xfrm>
            <a:prstGeom prst="rect">
              <a:avLst/>
            </a:prstGeom>
            <a:solidFill>
              <a:srgbClr val="D4877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89D3F036-8F62-49E8-A5B0-498249500D83}"/>
                </a:ext>
              </a:extLst>
            </p:cNvPr>
            <p:cNvSpPr/>
            <p:nvPr/>
          </p:nvSpPr>
          <p:spPr>
            <a:xfrm>
              <a:off x="10963233" y="2433647"/>
              <a:ext cx="720000" cy="216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D5E44D73-A163-4DF5-A828-031275F27625}"/>
                </a:ext>
              </a:extLst>
            </p:cNvPr>
            <p:cNvSpPr/>
            <p:nvPr/>
          </p:nvSpPr>
          <p:spPr>
            <a:xfrm>
              <a:off x="11683233" y="2435144"/>
              <a:ext cx="180000" cy="2160000"/>
            </a:xfrm>
            <a:prstGeom prst="rect">
              <a:avLst/>
            </a:prstGeom>
            <a:solidFill>
              <a:srgbClr val="2758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5" name="直接箭头连接符 74">
            <a:extLst>
              <a:ext uri="{FF2B5EF4-FFF2-40B4-BE49-F238E27FC236}">
                <a16:creationId xmlns:a16="http://schemas.microsoft.com/office/drawing/2014/main" id="{10986426-72BE-4E7C-9426-CEDAABF6D453}"/>
              </a:ext>
            </a:extLst>
          </p:cNvPr>
          <p:cNvCxnSpPr>
            <a:cxnSpLocks/>
            <a:stCxn id="76" idx="2"/>
          </p:cNvCxnSpPr>
          <p:nvPr/>
        </p:nvCxnSpPr>
        <p:spPr>
          <a:xfrm>
            <a:off x="8701341" y="2081732"/>
            <a:ext cx="4204" cy="12873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文本框 75">
            <a:extLst>
              <a:ext uri="{FF2B5EF4-FFF2-40B4-BE49-F238E27FC236}">
                <a16:creationId xmlns:a16="http://schemas.microsoft.com/office/drawing/2014/main" id="{0EBE3A9C-3CEE-450F-B05A-2A9657A379A1}"/>
              </a:ext>
            </a:extLst>
          </p:cNvPr>
          <p:cNvSpPr txBox="1"/>
          <p:nvPr/>
        </p:nvSpPr>
        <p:spPr>
          <a:xfrm>
            <a:off x="8314856" y="1712400"/>
            <a:ext cx="772969" cy="369332"/>
          </a:xfrm>
          <a:prstGeom prst="rect">
            <a:avLst/>
          </a:prstGeom>
          <a:noFill/>
        </p:spPr>
        <p:txBody>
          <a:bodyPr wrap="none" rtlCol="0">
            <a:spAutoFit/>
          </a:bodyPr>
          <a:lstStyle/>
          <a:p>
            <a:r>
              <a:rPr lang="zh-CN" altLang="en-US" dirty="0"/>
              <a:t>缪子</a:t>
            </a:r>
            <a:r>
              <a:rPr lang="en-US" altLang="zh-CN" dirty="0"/>
              <a:t>μ</a:t>
            </a:r>
            <a:endParaRPr lang="zh-CN" altLang="en-US" dirty="0"/>
          </a:p>
        </p:txBody>
      </p:sp>
      <p:cxnSp>
        <p:nvCxnSpPr>
          <p:cNvPr id="77" name="直接箭头连接符 76">
            <a:extLst>
              <a:ext uri="{FF2B5EF4-FFF2-40B4-BE49-F238E27FC236}">
                <a16:creationId xmlns:a16="http://schemas.microsoft.com/office/drawing/2014/main" id="{316987EF-61DE-4820-B078-F45553325069}"/>
              </a:ext>
            </a:extLst>
          </p:cNvPr>
          <p:cNvCxnSpPr/>
          <p:nvPr/>
        </p:nvCxnSpPr>
        <p:spPr>
          <a:xfrm>
            <a:off x="8701114" y="3357831"/>
            <a:ext cx="323165" cy="217563"/>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8" name="直接箭头连接符 77">
            <a:extLst>
              <a:ext uri="{FF2B5EF4-FFF2-40B4-BE49-F238E27FC236}">
                <a16:creationId xmlns:a16="http://schemas.microsoft.com/office/drawing/2014/main" id="{D343BB51-0369-4451-84D6-D6AD16D380A8}"/>
              </a:ext>
            </a:extLst>
          </p:cNvPr>
          <p:cNvCxnSpPr>
            <a:cxnSpLocks/>
          </p:cNvCxnSpPr>
          <p:nvPr/>
        </p:nvCxnSpPr>
        <p:spPr>
          <a:xfrm flipH="1">
            <a:off x="8837296" y="3570346"/>
            <a:ext cx="186983" cy="44809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9" name="文本框 78">
            <a:extLst>
              <a:ext uri="{FF2B5EF4-FFF2-40B4-BE49-F238E27FC236}">
                <a16:creationId xmlns:a16="http://schemas.microsoft.com/office/drawing/2014/main" id="{B9E82197-99F5-4167-AE22-5B6FBB3F5579}"/>
              </a:ext>
            </a:extLst>
          </p:cNvPr>
          <p:cNvSpPr txBox="1"/>
          <p:nvPr/>
        </p:nvSpPr>
        <p:spPr>
          <a:xfrm>
            <a:off x="8854720" y="3191016"/>
            <a:ext cx="777777" cy="369332"/>
          </a:xfrm>
          <a:prstGeom prst="rect">
            <a:avLst/>
          </a:prstGeom>
          <a:noFill/>
        </p:spPr>
        <p:txBody>
          <a:bodyPr wrap="none" rtlCol="0">
            <a:spAutoFit/>
          </a:bodyPr>
          <a:lstStyle/>
          <a:p>
            <a:r>
              <a:rPr lang="zh-CN" altLang="en-US" dirty="0">
                <a:solidFill>
                  <a:schemeClr val="bg1"/>
                </a:solidFill>
              </a:rPr>
              <a:t>缪致</a:t>
            </a:r>
            <a:r>
              <a:rPr lang="en-US" altLang="zh-CN" dirty="0">
                <a:solidFill>
                  <a:schemeClr val="bg1"/>
                </a:solidFill>
              </a:rPr>
              <a:t>γ</a:t>
            </a:r>
            <a:endParaRPr lang="zh-CN" altLang="en-US" dirty="0">
              <a:solidFill>
                <a:schemeClr val="bg1"/>
              </a:solidFill>
            </a:endParaRPr>
          </a:p>
        </p:txBody>
      </p:sp>
      <p:sp>
        <p:nvSpPr>
          <p:cNvPr id="80" name="文本框 79">
            <a:extLst>
              <a:ext uri="{FF2B5EF4-FFF2-40B4-BE49-F238E27FC236}">
                <a16:creationId xmlns:a16="http://schemas.microsoft.com/office/drawing/2014/main" id="{7069D1D9-F702-49ED-AC8C-3174C9E54224}"/>
              </a:ext>
            </a:extLst>
          </p:cNvPr>
          <p:cNvSpPr txBox="1"/>
          <p:nvPr/>
        </p:nvSpPr>
        <p:spPr>
          <a:xfrm>
            <a:off x="8854720" y="3789084"/>
            <a:ext cx="1164596" cy="369332"/>
          </a:xfrm>
          <a:prstGeom prst="rect">
            <a:avLst/>
          </a:prstGeom>
          <a:noFill/>
        </p:spPr>
        <p:txBody>
          <a:bodyPr wrap="square" rtlCol="0">
            <a:spAutoFit/>
          </a:bodyPr>
          <a:lstStyle/>
          <a:p>
            <a:r>
              <a:rPr lang="zh-CN" altLang="en-US" dirty="0"/>
              <a:t>缪致中子</a:t>
            </a:r>
          </a:p>
        </p:txBody>
      </p:sp>
      <p:cxnSp>
        <p:nvCxnSpPr>
          <p:cNvPr id="81" name="直接箭头连接符 80">
            <a:extLst>
              <a:ext uri="{FF2B5EF4-FFF2-40B4-BE49-F238E27FC236}">
                <a16:creationId xmlns:a16="http://schemas.microsoft.com/office/drawing/2014/main" id="{3E8946F3-5C76-4B95-94D1-49CFDAEF6175}"/>
              </a:ext>
            </a:extLst>
          </p:cNvPr>
          <p:cNvCxnSpPr>
            <a:cxnSpLocks/>
          </p:cNvCxnSpPr>
          <p:nvPr/>
        </p:nvCxnSpPr>
        <p:spPr>
          <a:xfrm>
            <a:off x="9683459" y="2115070"/>
            <a:ext cx="0" cy="1213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751E50CC-8CF5-44D3-AF89-36986907B8AA}"/>
              </a:ext>
            </a:extLst>
          </p:cNvPr>
          <p:cNvCxnSpPr>
            <a:cxnSpLocks/>
          </p:cNvCxnSpPr>
          <p:nvPr/>
        </p:nvCxnSpPr>
        <p:spPr>
          <a:xfrm>
            <a:off x="10209695" y="2115070"/>
            <a:ext cx="0" cy="952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3" name="文本框 82">
            <a:extLst>
              <a:ext uri="{FF2B5EF4-FFF2-40B4-BE49-F238E27FC236}">
                <a16:creationId xmlns:a16="http://schemas.microsoft.com/office/drawing/2014/main" id="{1D73D66A-BFEC-41C5-941B-94CE5477EF1C}"/>
              </a:ext>
            </a:extLst>
          </p:cNvPr>
          <p:cNvSpPr txBox="1"/>
          <p:nvPr/>
        </p:nvSpPr>
        <p:spPr>
          <a:xfrm>
            <a:off x="9139255" y="1713105"/>
            <a:ext cx="777777" cy="369332"/>
          </a:xfrm>
          <a:prstGeom prst="rect">
            <a:avLst/>
          </a:prstGeom>
          <a:noFill/>
        </p:spPr>
        <p:txBody>
          <a:bodyPr wrap="none" rtlCol="0">
            <a:spAutoFit/>
          </a:bodyPr>
          <a:lstStyle/>
          <a:p>
            <a:r>
              <a:rPr lang="zh-CN" altLang="en-US" dirty="0"/>
              <a:t>环境</a:t>
            </a:r>
            <a:r>
              <a:rPr lang="en-US" altLang="zh-CN" dirty="0"/>
              <a:t>γ</a:t>
            </a:r>
            <a:endParaRPr lang="zh-CN" altLang="en-US" dirty="0"/>
          </a:p>
        </p:txBody>
      </p:sp>
      <p:sp>
        <p:nvSpPr>
          <p:cNvPr id="84" name="文本框 83">
            <a:extLst>
              <a:ext uri="{FF2B5EF4-FFF2-40B4-BE49-F238E27FC236}">
                <a16:creationId xmlns:a16="http://schemas.microsoft.com/office/drawing/2014/main" id="{0F61E348-33CE-48F1-97AA-7EBCF48977CD}"/>
              </a:ext>
            </a:extLst>
          </p:cNvPr>
          <p:cNvSpPr txBox="1"/>
          <p:nvPr/>
        </p:nvSpPr>
        <p:spPr>
          <a:xfrm>
            <a:off x="10080235" y="1745738"/>
            <a:ext cx="646331" cy="369332"/>
          </a:xfrm>
          <a:prstGeom prst="rect">
            <a:avLst/>
          </a:prstGeom>
          <a:noFill/>
        </p:spPr>
        <p:txBody>
          <a:bodyPr wrap="none" rtlCol="0">
            <a:spAutoFit/>
          </a:bodyPr>
          <a:lstStyle/>
          <a:p>
            <a:r>
              <a:rPr lang="zh-CN" altLang="en-US" dirty="0"/>
              <a:t>中子</a:t>
            </a:r>
          </a:p>
        </p:txBody>
      </p:sp>
      <p:sp>
        <p:nvSpPr>
          <p:cNvPr id="85" name="文本框 84">
            <a:extLst>
              <a:ext uri="{FF2B5EF4-FFF2-40B4-BE49-F238E27FC236}">
                <a16:creationId xmlns:a16="http://schemas.microsoft.com/office/drawing/2014/main" id="{4A49B532-A156-4A2F-A9AA-D4303E3D4B12}"/>
              </a:ext>
            </a:extLst>
          </p:cNvPr>
          <p:cNvSpPr txBox="1"/>
          <p:nvPr/>
        </p:nvSpPr>
        <p:spPr>
          <a:xfrm>
            <a:off x="7791777" y="5999309"/>
            <a:ext cx="2723823" cy="369332"/>
          </a:xfrm>
          <a:prstGeom prst="rect">
            <a:avLst/>
          </a:prstGeom>
          <a:noFill/>
        </p:spPr>
        <p:txBody>
          <a:bodyPr wrap="none" rtlCol="0">
            <a:spAutoFit/>
          </a:bodyPr>
          <a:lstStyle/>
          <a:p>
            <a:r>
              <a:rPr lang="zh-CN" altLang="en-US" dirty="0"/>
              <a:t>各屏蔽层及其功能示意图</a:t>
            </a:r>
          </a:p>
        </p:txBody>
      </p:sp>
      <p:cxnSp>
        <p:nvCxnSpPr>
          <p:cNvPr id="86" name="直接箭头连接符 85">
            <a:extLst>
              <a:ext uri="{FF2B5EF4-FFF2-40B4-BE49-F238E27FC236}">
                <a16:creationId xmlns:a16="http://schemas.microsoft.com/office/drawing/2014/main" id="{623155A1-BCA4-4E61-96E2-575AD862FDB2}"/>
              </a:ext>
            </a:extLst>
          </p:cNvPr>
          <p:cNvCxnSpPr>
            <a:cxnSpLocks/>
          </p:cNvCxnSpPr>
          <p:nvPr/>
        </p:nvCxnSpPr>
        <p:spPr>
          <a:xfrm>
            <a:off x="10209695" y="2122106"/>
            <a:ext cx="0" cy="1809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4" name="文本框 93">
            <a:extLst>
              <a:ext uri="{FF2B5EF4-FFF2-40B4-BE49-F238E27FC236}">
                <a16:creationId xmlns:a16="http://schemas.microsoft.com/office/drawing/2014/main" id="{43AE7073-BB04-46B5-90B3-0278C4DDE32B}"/>
              </a:ext>
            </a:extLst>
          </p:cNvPr>
          <p:cNvSpPr txBox="1"/>
          <p:nvPr/>
        </p:nvSpPr>
        <p:spPr>
          <a:xfrm>
            <a:off x="10393185" y="2495127"/>
            <a:ext cx="651140" cy="369332"/>
          </a:xfrm>
          <a:prstGeom prst="rect">
            <a:avLst/>
          </a:prstGeom>
          <a:noFill/>
        </p:spPr>
        <p:txBody>
          <a:bodyPr wrap="none" rtlCol="0">
            <a:spAutoFit/>
          </a:bodyPr>
          <a:lstStyle/>
          <a:p>
            <a:r>
              <a:rPr lang="en-US" altLang="zh-CN" dirty="0"/>
              <a:t>3cm</a:t>
            </a:r>
            <a:endParaRPr lang="zh-CN" altLang="en-US" dirty="0"/>
          </a:p>
        </p:txBody>
      </p:sp>
      <p:sp>
        <p:nvSpPr>
          <p:cNvPr id="95" name="文本框 94">
            <a:extLst>
              <a:ext uri="{FF2B5EF4-FFF2-40B4-BE49-F238E27FC236}">
                <a16:creationId xmlns:a16="http://schemas.microsoft.com/office/drawing/2014/main" id="{2130B4F0-9AE1-42AD-991E-49D00DDDFCA7}"/>
              </a:ext>
            </a:extLst>
          </p:cNvPr>
          <p:cNvSpPr txBox="1"/>
          <p:nvPr/>
        </p:nvSpPr>
        <p:spPr>
          <a:xfrm>
            <a:off x="10400996" y="2888268"/>
            <a:ext cx="651140" cy="369332"/>
          </a:xfrm>
          <a:prstGeom prst="rect">
            <a:avLst/>
          </a:prstGeom>
          <a:noFill/>
        </p:spPr>
        <p:txBody>
          <a:bodyPr wrap="none" rtlCol="0">
            <a:spAutoFit/>
          </a:bodyPr>
          <a:lstStyle/>
          <a:p>
            <a:r>
              <a:rPr lang="en-US" altLang="zh-CN" dirty="0"/>
              <a:t>5cm</a:t>
            </a:r>
            <a:endParaRPr lang="zh-CN" altLang="en-US" dirty="0"/>
          </a:p>
        </p:txBody>
      </p:sp>
      <p:sp>
        <p:nvSpPr>
          <p:cNvPr id="96" name="文本框 95">
            <a:extLst>
              <a:ext uri="{FF2B5EF4-FFF2-40B4-BE49-F238E27FC236}">
                <a16:creationId xmlns:a16="http://schemas.microsoft.com/office/drawing/2014/main" id="{74CCF3B2-84C7-4F04-B711-A1C4D8D39D94}"/>
              </a:ext>
            </a:extLst>
          </p:cNvPr>
          <p:cNvSpPr txBox="1"/>
          <p:nvPr/>
        </p:nvSpPr>
        <p:spPr>
          <a:xfrm>
            <a:off x="10363081" y="3173165"/>
            <a:ext cx="814647" cy="369332"/>
          </a:xfrm>
          <a:prstGeom prst="rect">
            <a:avLst/>
          </a:prstGeom>
          <a:noFill/>
        </p:spPr>
        <p:txBody>
          <a:bodyPr wrap="none" rtlCol="0">
            <a:spAutoFit/>
          </a:bodyPr>
          <a:lstStyle/>
          <a:p>
            <a:r>
              <a:rPr lang="en-US" altLang="zh-CN" dirty="0"/>
              <a:t>10cm</a:t>
            </a:r>
            <a:endParaRPr lang="zh-CN" altLang="en-US" dirty="0"/>
          </a:p>
        </p:txBody>
      </p:sp>
      <p:sp>
        <p:nvSpPr>
          <p:cNvPr id="97" name="文本框 96">
            <a:extLst>
              <a:ext uri="{FF2B5EF4-FFF2-40B4-BE49-F238E27FC236}">
                <a16:creationId xmlns:a16="http://schemas.microsoft.com/office/drawing/2014/main" id="{6968AF45-4F0B-4431-8315-7A36E3D6EC90}"/>
              </a:ext>
            </a:extLst>
          </p:cNvPr>
          <p:cNvSpPr txBox="1"/>
          <p:nvPr/>
        </p:nvSpPr>
        <p:spPr>
          <a:xfrm>
            <a:off x="10379266" y="3408891"/>
            <a:ext cx="651140" cy="369332"/>
          </a:xfrm>
          <a:prstGeom prst="rect">
            <a:avLst/>
          </a:prstGeom>
          <a:noFill/>
        </p:spPr>
        <p:txBody>
          <a:bodyPr wrap="none" rtlCol="0">
            <a:spAutoFit/>
          </a:bodyPr>
          <a:lstStyle/>
          <a:p>
            <a:r>
              <a:rPr lang="en-US" altLang="zh-CN" dirty="0"/>
              <a:t>5cm</a:t>
            </a:r>
            <a:endParaRPr lang="zh-CN" altLang="en-US" dirty="0"/>
          </a:p>
        </p:txBody>
      </p:sp>
      <p:sp>
        <p:nvSpPr>
          <p:cNvPr id="98" name="文本框 97">
            <a:extLst>
              <a:ext uri="{FF2B5EF4-FFF2-40B4-BE49-F238E27FC236}">
                <a16:creationId xmlns:a16="http://schemas.microsoft.com/office/drawing/2014/main" id="{9364172D-229D-42BD-8E13-8987F8EE489F}"/>
              </a:ext>
            </a:extLst>
          </p:cNvPr>
          <p:cNvSpPr txBox="1"/>
          <p:nvPr/>
        </p:nvSpPr>
        <p:spPr>
          <a:xfrm>
            <a:off x="10400996" y="3789084"/>
            <a:ext cx="785793" cy="369332"/>
          </a:xfrm>
          <a:prstGeom prst="rect">
            <a:avLst/>
          </a:prstGeom>
          <a:noFill/>
        </p:spPr>
        <p:txBody>
          <a:bodyPr wrap="none" rtlCol="0">
            <a:spAutoFit/>
          </a:bodyPr>
          <a:lstStyle/>
          <a:p>
            <a:r>
              <a:rPr lang="en-US" altLang="zh-CN" dirty="0"/>
              <a:t>20cm</a:t>
            </a:r>
            <a:endParaRPr lang="zh-CN" altLang="en-US" dirty="0"/>
          </a:p>
        </p:txBody>
      </p:sp>
      <p:sp>
        <p:nvSpPr>
          <p:cNvPr id="100" name="文本框 99">
            <a:extLst>
              <a:ext uri="{FF2B5EF4-FFF2-40B4-BE49-F238E27FC236}">
                <a16:creationId xmlns:a16="http://schemas.microsoft.com/office/drawing/2014/main" id="{A45C4146-6239-4DEE-9527-1505237BC71D}"/>
              </a:ext>
            </a:extLst>
          </p:cNvPr>
          <p:cNvSpPr txBox="1"/>
          <p:nvPr/>
        </p:nvSpPr>
        <p:spPr>
          <a:xfrm>
            <a:off x="6855869" y="2288197"/>
            <a:ext cx="1338828" cy="646331"/>
          </a:xfrm>
          <a:prstGeom prst="rect">
            <a:avLst/>
          </a:prstGeom>
          <a:noFill/>
        </p:spPr>
        <p:txBody>
          <a:bodyPr wrap="none" rtlCol="0">
            <a:spAutoFit/>
          </a:bodyPr>
          <a:lstStyle/>
          <a:p>
            <a:pPr algn="r"/>
            <a:r>
              <a:rPr lang="zh-CN" altLang="en-US" dirty="0">
                <a:solidFill>
                  <a:srgbClr val="FFA602"/>
                </a:solidFill>
              </a:rPr>
              <a:t>塑料闪烁体</a:t>
            </a:r>
            <a:endParaRPr lang="en-US" altLang="zh-CN" dirty="0">
              <a:solidFill>
                <a:srgbClr val="FFA602"/>
              </a:solidFill>
            </a:endParaRPr>
          </a:p>
          <a:p>
            <a:pPr algn="r"/>
            <a:r>
              <a:rPr lang="zh-CN" altLang="en-US" dirty="0">
                <a:solidFill>
                  <a:srgbClr val="92D050"/>
                </a:solidFill>
              </a:rPr>
              <a:t>亚克力</a:t>
            </a:r>
            <a:endParaRPr lang="en-US" altLang="zh-CN" dirty="0">
              <a:solidFill>
                <a:srgbClr val="92D050"/>
              </a:solidFill>
            </a:endParaRPr>
          </a:p>
        </p:txBody>
      </p:sp>
      <p:cxnSp>
        <p:nvCxnSpPr>
          <p:cNvPr id="105" name="直接箭头连接符 104">
            <a:extLst>
              <a:ext uri="{FF2B5EF4-FFF2-40B4-BE49-F238E27FC236}">
                <a16:creationId xmlns:a16="http://schemas.microsoft.com/office/drawing/2014/main" id="{94C919B8-F51F-4F5C-882D-8D902703FA0F}"/>
              </a:ext>
            </a:extLst>
          </p:cNvPr>
          <p:cNvCxnSpPr>
            <a:cxnSpLocks/>
          </p:cNvCxnSpPr>
          <p:nvPr/>
        </p:nvCxnSpPr>
        <p:spPr>
          <a:xfrm flipH="1">
            <a:off x="8701113" y="2081193"/>
            <a:ext cx="6578" cy="10194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a:extLst>
              <a:ext uri="{FF2B5EF4-FFF2-40B4-BE49-F238E27FC236}">
                <a16:creationId xmlns:a16="http://schemas.microsoft.com/office/drawing/2014/main" id="{A52DBF3B-5399-420F-B8F9-1C99CD44E9E0}"/>
              </a:ext>
            </a:extLst>
          </p:cNvPr>
          <p:cNvCxnSpPr>
            <a:cxnSpLocks/>
          </p:cNvCxnSpPr>
          <p:nvPr/>
        </p:nvCxnSpPr>
        <p:spPr>
          <a:xfrm>
            <a:off x="9683459" y="2162120"/>
            <a:ext cx="0" cy="2307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2" name="文本框 111">
            <a:extLst>
              <a:ext uri="{FF2B5EF4-FFF2-40B4-BE49-F238E27FC236}">
                <a16:creationId xmlns:a16="http://schemas.microsoft.com/office/drawing/2014/main" id="{F228E682-CE4E-44BD-BB18-85CB2F5AFE3F}"/>
              </a:ext>
            </a:extLst>
          </p:cNvPr>
          <p:cNvSpPr txBox="1"/>
          <p:nvPr/>
        </p:nvSpPr>
        <p:spPr>
          <a:xfrm>
            <a:off x="7193265" y="2876205"/>
            <a:ext cx="1001432" cy="369332"/>
          </a:xfrm>
          <a:prstGeom prst="rect">
            <a:avLst/>
          </a:prstGeom>
          <a:noFill/>
        </p:spPr>
        <p:txBody>
          <a:bodyPr wrap="square">
            <a:spAutoFit/>
          </a:bodyPr>
          <a:lstStyle/>
          <a:p>
            <a:pPr algn="r"/>
            <a:r>
              <a:rPr lang="zh-CN" altLang="en-US" dirty="0"/>
              <a:t>聚乙烯</a:t>
            </a:r>
            <a:endParaRPr lang="en-US" altLang="zh-CN" dirty="0"/>
          </a:p>
        </p:txBody>
      </p:sp>
      <p:sp>
        <p:nvSpPr>
          <p:cNvPr id="114" name="文本框 113">
            <a:extLst>
              <a:ext uri="{FF2B5EF4-FFF2-40B4-BE49-F238E27FC236}">
                <a16:creationId xmlns:a16="http://schemas.microsoft.com/office/drawing/2014/main" id="{26802E69-0025-4603-B6A8-FBDEDAF0D470}"/>
              </a:ext>
            </a:extLst>
          </p:cNvPr>
          <p:cNvSpPr txBox="1"/>
          <p:nvPr/>
        </p:nvSpPr>
        <p:spPr>
          <a:xfrm>
            <a:off x="7193265" y="3146919"/>
            <a:ext cx="990977" cy="646331"/>
          </a:xfrm>
          <a:prstGeom prst="rect">
            <a:avLst/>
          </a:prstGeom>
          <a:noFill/>
        </p:spPr>
        <p:txBody>
          <a:bodyPr wrap="square">
            <a:spAutoFit/>
          </a:bodyPr>
          <a:lstStyle/>
          <a:p>
            <a:pPr algn="r"/>
            <a:r>
              <a:rPr lang="zh-CN" altLang="en-US" dirty="0">
                <a:solidFill>
                  <a:srgbClr val="403152"/>
                </a:solidFill>
              </a:rPr>
              <a:t>铅</a:t>
            </a:r>
            <a:endParaRPr lang="en-US" altLang="zh-CN" dirty="0">
              <a:solidFill>
                <a:srgbClr val="403152"/>
              </a:solidFill>
            </a:endParaRPr>
          </a:p>
          <a:p>
            <a:pPr algn="r"/>
            <a:r>
              <a:rPr lang="zh-CN" altLang="en-US" dirty="0">
                <a:solidFill>
                  <a:srgbClr val="D48774"/>
                </a:solidFill>
              </a:rPr>
              <a:t>铜</a:t>
            </a:r>
            <a:endParaRPr lang="en-US" altLang="zh-CN" dirty="0">
              <a:solidFill>
                <a:srgbClr val="D48774"/>
              </a:solidFill>
            </a:endParaRPr>
          </a:p>
        </p:txBody>
      </p:sp>
      <p:sp>
        <p:nvSpPr>
          <p:cNvPr id="116" name="文本框 115">
            <a:extLst>
              <a:ext uri="{FF2B5EF4-FFF2-40B4-BE49-F238E27FC236}">
                <a16:creationId xmlns:a16="http://schemas.microsoft.com/office/drawing/2014/main" id="{F707E7EE-C122-4C54-AAB1-9F4027040540}"/>
              </a:ext>
            </a:extLst>
          </p:cNvPr>
          <p:cNvSpPr txBox="1"/>
          <p:nvPr/>
        </p:nvSpPr>
        <p:spPr>
          <a:xfrm>
            <a:off x="6494714" y="3989101"/>
            <a:ext cx="1710621" cy="646331"/>
          </a:xfrm>
          <a:prstGeom prst="rect">
            <a:avLst/>
          </a:prstGeom>
          <a:noFill/>
        </p:spPr>
        <p:txBody>
          <a:bodyPr wrap="square">
            <a:spAutoFit/>
          </a:bodyPr>
          <a:lstStyle/>
          <a:p>
            <a:pPr algn="r"/>
            <a:r>
              <a:rPr lang="zh-CN" altLang="en-US" dirty="0"/>
              <a:t>聚乙烯</a:t>
            </a:r>
            <a:endParaRPr lang="en-US" altLang="zh-CN" dirty="0"/>
          </a:p>
          <a:p>
            <a:pPr algn="r"/>
            <a:r>
              <a:rPr lang="zh-CN" altLang="en-US" dirty="0">
                <a:solidFill>
                  <a:srgbClr val="2758D1"/>
                </a:solidFill>
              </a:rPr>
              <a:t>碘化钠探测器</a:t>
            </a:r>
            <a:endParaRPr lang="en-US" altLang="zh-CN" dirty="0">
              <a:solidFill>
                <a:srgbClr val="2758D1"/>
              </a:solidFill>
            </a:endParaRPr>
          </a:p>
        </p:txBody>
      </p:sp>
      <p:sp>
        <p:nvSpPr>
          <p:cNvPr id="118" name="文本框 117">
            <a:extLst>
              <a:ext uri="{FF2B5EF4-FFF2-40B4-BE49-F238E27FC236}">
                <a16:creationId xmlns:a16="http://schemas.microsoft.com/office/drawing/2014/main" id="{D99B3A8D-E5E3-4AF3-A7EE-886DFEF6194A}"/>
              </a:ext>
            </a:extLst>
          </p:cNvPr>
          <p:cNvSpPr txBox="1"/>
          <p:nvPr/>
        </p:nvSpPr>
        <p:spPr>
          <a:xfrm>
            <a:off x="6991077" y="1744790"/>
            <a:ext cx="4448110" cy="369332"/>
          </a:xfrm>
          <a:prstGeom prst="rect">
            <a:avLst/>
          </a:prstGeom>
          <a:noFill/>
          <a:ln>
            <a:solidFill>
              <a:schemeClr val="tx1"/>
            </a:solidFill>
          </a:ln>
        </p:spPr>
        <p:txBody>
          <a:bodyPr wrap="square" rtlCol="0">
            <a:spAutoFit/>
          </a:bodyPr>
          <a:lstStyle/>
          <a:p>
            <a:r>
              <a:rPr lang="zh-CN" altLang="en-US" dirty="0"/>
              <a:t>外部环境</a:t>
            </a:r>
          </a:p>
        </p:txBody>
      </p:sp>
      <p:sp>
        <p:nvSpPr>
          <p:cNvPr id="119" name="文本框 118">
            <a:extLst>
              <a:ext uri="{FF2B5EF4-FFF2-40B4-BE49-F238E27FC236}">
                <a16:creationId xmlns:a16="http://schemas.microsoft.com/office/drawing/2014/main" id="{01981FB4-E2D0-44C4-9F00-EEDD77E31ADF}"/>
              </a:ext>
            </a:extLst>
          </p:cNvPr>
          <p:cNvSpPr txBox="1"/>
          <p:nvPr/>
        </p:nvSpPr>
        <p:spPr>
          <a:xfrm>
            <a:off x="6971283" y="4741791"/>
            <a:ext cx="4467905" cy="369332"/>
          </a:xfrm>
          <a:prstGeom prst="rect">
            <a:avLst/>
          </a:prstGeom>
          <a:noFill/>
          <a:ln>
            <a:solidFill>
              <a:schemeClr val="tx1"/>
            </a:solidFill>
          </a:ln>
        </p:spPr>
        <p:txBody>
          <a:bodyPr wrap="square" rtlCol="0">
            <a:spAutoFit/>
          </a:bodyPr>
          <a:lstStyle/>
          <a:p>
            <a:r>
              <a:rPr lang="zh-CN" altLang="en-US" dirty="0"/>
              <a:t>内部环境</a:t>
            </a:r>
            <a:r>
              <a:rPr lang="en-US" altLang="zh-CN" dirty="0"/>
              <a:t>	</a:t>
            </a:r>
            <a:r>
              <a:rPr lang="zh-CN" altLang="en-US" dirty="0"/>
              <a:t>正压氮气环境（吹扫氡）</a:t>
            </a:r>
          </a:p>
        </p:txBody>
      </p:sp>
      <p:sp>
        <p:nvSpPr>
          <p:cNvPr id="121" name="文本框 120">
            <a:extLst>
              <a:ext uri="{FF2B5EF4-FFF2-40B4-BE49-F238E27FC236}">
                <a16:creationId xmlns:a16="http://schemas.microsoft.com/office/drawing/2014/main" id="{9B528D5C-EF79-427D-95CA-001C6485FF4C}"/>
              </a:ext>
            </a:extLst>
          </p:cNvPr>
          <p:cNvSpPr txBox="1"/>
          <p:nvPr/>
        </p:nvSpPr>
        <p:spPr>
          <a:xfrm>
            <a:off x="4709647" y="5398701"/>
            <a:ext cx="1266244" cy="369332"/>
          </a:xfrm>
          <a:prstGeom prst="rect">
            <a:avLst/>
          </a:prstGeom>
          <a:noFill/>
        </p:spPr>
        <p:txBody>
          <a:bodyPr wrap="none" rtlCol="0">
            <a:spAutoFit/>
          </a:bodyPr>
          <a:lstStyle/>
          <a:p>
            <a:r>
              <a:rPr lang="zh-CN" altLang="en-US" dirty="0"/>
              <a:t>总重</a:t>
            </a:r>
            <a:r>
              <a:rPr lang="en-US" altLang="zh-CN" dirty="0"/>
              <a:t>~5ton</a:t>
            </a:r>
            <a:endParaRPr lang="zh-CN" altLang="en-US" dirty="0"/>
          </a:p>
        </p:txBody>
      </p:sp>
    </p:spTree>
    <p:extLst>
      <p:ext uri="{BB962C8B-B14F-4D97-AF65-F5344CB8AC3E}">
        <p14:creationId xmlns:p14="http://schemas.microsoft.com/office/powerpoint/2010/main" val="385103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E7F82E-E2D5-4994-B969-4FCE2DAB9AA8}"/>
              </a:ext>
            </a:extLst>
          </p:cNvPr>
          <p:cNvSpPr>
            <a:spLocks noGrp="1"/>
          </p:cNvSpPr>
          <p:nvPr>
            <p:ph type="sldNum" sz="quarter" idx="12"/>
          </p:nvPr>
        </p:nvSpPr>
        <p:spPr/>
        <p:txBody>
          <a:bodyPr/>
          <a:lstStyle/>
          <a:p>
            <a:fld id="{D459CD81-B205-4F3B-A9C6-9967267E909A}" type="slidenum">
              <a:rPr lang="zh-CN" altLang="en-US" smtClean="0"/>
              <a:t>8</a:t>
            </a:fld>
            <a:endParaRPr lang="zh-CN" altLang="en-US"/>
          </a:p>
        </p:txBody>
      </p:sp>
      <p:sp>
        <p:nvSpPr>
          <p:cNvPr id="3" name="标题 2">
            <a:extLst>
              <a:ext uri="{FF2B5EF4-FFF2-40B4-BE49-F238E27FC236}">
                <a16:creationId xmlns:a16="http://schemas.microsoft.com/office/drawing/2014/main" id="{EDE3A6E9-7E07-4FF5-B278-FBE7CAECB810}"/>
              </a:ext>
            </a:extLst>
          </p:cNvPr>
          <p:cNvSpPr>
            <a:spLocks noGrp="1"/>
          </p:cNvSpPr>
          <p:nvPr>
            <p:ph type="title"/>
          </p:nvPr>
        </p:nvSpPr>
        <p:spPr/>
        <p:txBody>
          <a:bodyPr/>
          <a:lstStyle/>
          <a:p>
            <a:r>
              <a:rPr lang="en-US" altLang="zh-CN" dirty="0"/>
              <a:t>RECODE</a:t>
            </a:r>
            <a:r>
              <a:rPr lang="zh-CN" altLang="en-US" dirty="0"/>
              <a:t>实验现场照片</a:t>
            </a:r>
          </a:p>
        </p:txBody>
      </p:sp>
      <p:grpSp>
        <p:nvGrpSpPr>
          <p:cNvPr id="7" name="组合 6">
            <a:extLst>
              <a:ext uri="{FF2B5EF4-FFF2-40B4-BE49-F238E27FC236}">
                <a16:creationId xmlns:a16="http://schemas.microsoft.com/office/drawing/2014/main" id="{5D4A5813-44AC-4DA3-B189-44B539021613}"/>
              </a:ext>
            </a:extLst>
          </p:cNvPr>
          <p:cNvGrpSpPr/>
          <p:nvPr/>
        </p:nvGrpSpPr>
        <p:grpSpPr>
          <a:xfrm>
            <a:off x="991817" y="1335646"/>
            <a:ext cx="10507769" cy="4186707"/>
            <a:chOff x="1076483" y="1268734"/>
            <a:chExt cx="10507769" cy="4186707"/>
          </a:xfrm>
        </p:grpSpPr>
        <p:pic>
          <p:nvPicPr>
            <p:cNvPr id="4" name="图片 3">
              <a:extLst>
                <a:ext uri="{FF2B5EF4-FFF2-40B4-BE49-F238E27FC236}">
                  <a16:creationId xmlns:a16="http://schemas.microsoft.com/office/drawing/2014/main" id="{5242A3ED-D5E2-40DC-A80E-D0D5577A10AD}"/>
                </a:ext>
              </a:extLst>
            </p:cNvPr>
            <p:cNvPicPr/>
            <p:nvPr/>
          </p:nvPicPr>
          <p:blipFill>
            <a:blip r:embed="rId2"/>
            <a:srcRect l="14385" t="14763"/>
            <a:stretch>
              <a:fillRect/>
            </a:stretch>
          </p:blipFill>
          <p:spPr>
            <a:xfrm>
              <a:off x="1078547" y="1270635"/>
              <a:ext cx="2795905" cy="2087880"/>
            </a:xfrm>
            <a:prstGeom prst="rect">
              <a:avLst/>
            </a:prstGeom>
          </p:spPr>
        </p:pic>
        <p:pic>
          <p:nvPicPr>
            <p:cNvPr id="5" name="内容占位符 3">
              <a:extLst>
                <a:ext uri="{FF2B5EF4-FFF2-40B4-BE49-F238E27FC236}">
                  <a16:creationId xmlns:a16="http://schemas.microsoft.com/office/drawing/2014/main" id="{C427F331-1870-4F31-B013-B3B64A6C539F}"/>
                </a:ext>
              </a:extLst>
            </p:cNvPr>
            <p:cNvPicPr/>
            <p:nvPr/>
          </p:nvPicPr>
          <p:blipFill>
            <a:blip r:embed="rId3"/>
            <a:srcRect l="33455" t="5844"/>
            <a:stretch>
              <a:fillRect/>
            </a:stretch>
          </p:blipFill>
          <p:spPr>
            <a:xfrm>
              <a:off x="3874452" y="1270635"/>
              <a:ext cx="1967230" cy="2087880"/>
            </a:xfrm>
            <a:prstGeom prst="rect">
              <a:avLst/>
            </a:prstGeom>
          </p:spPr>
        </p:pic>
        <p:pic>
          <p:nvPicPr>
            <p:cNvPr id="6" name="内容占位符 4">
              <a:extLst>
                <a:ext uri="{FF2B5EF4-FFF2-40B4-BE49-F238E27FC236}">
                  <a16:creationId xmlns:a16="http://schemas.microsoft.com/office/drawing/2014/main" id="{9290679D-6A06-494A-918C-1E6F8A3AF1A1}"/>
                </a:ext>
              </a:extLst>
            </p:cNvPr>
            <p:cNvPicPr/>
            <p:nvPr/>
          </p:nvPicPr>
          <p:blipFill>
            <a:blip r:embed="rId4"/>
            <a:srcRect l="8526" t="10254" r="21228"/>
            <a:stretch>
              <a:fillRect/>
            </a:stretch>
          </p:blipFill>
          <p:spPr>
            <a:xfrm>
              <a:off x="5841682" y="1270635"/>
              <a:ext cx="2254568" cy="2087880"/>
            </a:xfrm>
            <a:prstGeom prst="rect">
              <a:avLst/>
            </a:prstGeom>
          </p:spPr>
        </p:pic>
        <p:pic>
          <p:nvPicPr>
            <p:cNvPr id="8" name="图片 7">
              <a:extLst>
                <a:ext uri="{FF2B5EF4-FFF2-40B4-BE49-F238E27FC236}">
                  <a16:creationId xmlns:a16="http://schemas.microsoft.com/office/drawing/2014/main" id="{4077E5FD-45C7-4747-8700-4A39666F81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250" y="1270636"/>
              <a:ext cx="2783840" cy="2087880"/>
            </a:xfrm>
            <a:prstGeom prst="rect">
              <a:avLst/>
            </a:prstGeom>
          </p:spPr>
        </p:pic>
        <p:pic>
          <p:nvPicPr>
            <p:cNvPr id="10" name="图片 9">
              <a:extLst>
                <a:ext uri="{FF2B5EF4-FFF2-40B4-BE49-F238E27FC236}">
                  <a16:creationId xmlns:a16="http://schemas.microsoft.com/office/drawing/2014/main" id="{26590488-D437-4A2E-A3BE-829416100E78}"/>
                </a:ext>
              </a:extLst>
            </p:cNvPr>
            <p:cNvPicPr>
              <a:picLocks noChangeAspect="1"/>
            </p:cNvPicPr>
            <p:nvPr/>
          </p:nvPicPr>
          <p:blipFill rotWithShape="1">
            <a:blip r:embed="rId6">
              <a:extLst>
                <a:ext uri="{28A0092B-C50C-407E-A947-70E740481C1C}">
                  <a14:useLocalDpi xmlns:a14="http://schemas.microsoft.com/office/drawing/2010/main" val="0"/>
                </a:ext>
              </a:extLst>
            </a:blip>
            <a:srcRect r="19362"/>
            <a:stretch/>
          </p:blipFill>
          <p:spPr>
            <a:xfrm>
              <a:off x="3585050" y="3349465"/>
              <a:ext cx="2254568" cy="2096928"/>
            </a:xfrm>
            <a:prstGeom prst="rect">
              <a:avLst/>
            </a:prstGeom>
          </p:spPr>
        </p:pic>
        <p:pic>
          <p:nvPicPr>
            <p:cNvPr id="12" name="图片 11">
              <a:extLst>
                <a:ext uri="{FF2B5EF4-FFF2-40B4-BE49-F238E27FC236}">
                  <a16:creationId xmlns:a16="http://schemas.microsoft.com/office/drawing/2014/main" id="{27D6503E-15BB-497D-92E5-C3482E26862C}"/>
                </a:ext>
              </a:extLst>
            </p:cNvPr>
            <p:cNvPicPr>
              <a:picLocks noChangeAspect="1"/>
            </p:cNvPicPr>
            <p:nvPr/>
          </p:nvPicPr>
          <p:blipFill rotWithShape="1">
            <a:blip r:embed="rId7">
              <a:extLst>
                <a:ext uri="{28A0092B-C50C-407E-A947-70E740481C1C}">
                  <a14:useLocalDpi xmlns:a14="http://schemas.microsoft.com/office/drawing/2010/main" val="0"/>
                </a:ext>
              </a:extLst>
            </a:blip>
            <a:srcRect t="17651" b="25814"/>
            <a:stretch/>
          </p:blipFill>
          <p:spPr>
            <a:xfrm>
              <a:off x="8098314" y="3358514"/>
              <a:ext cx="2781776" cy="2096927"/>
            </a:xfrm>
            <a:prstGeom prst="rect">
              <a:avLst/>
            </a:prstGeom>
          </p:spPr>
        </p:pic>
        <p:pic>
          <p:nvPicPr>
            <p:cNvPr id="14" name="图片 13">
              <a:extLst>
                <a:ext uri="{FF2B5EF4-FFF2-40B4-BE49-F238E27FC236}">
                  <a16:creationId xmlns:a16="http://schemas.microsoft.com/office/drawing/2014/main" id="{F59DE466-908E-4456-9B63-FAF7C6B90C19}"/>
                </a:ext>
              </a:extLst>
            </p:cNvPr>
            <p:cNvPicPr>
              <a:picLocks noChangeAspect="1"/>
            </p:cNvPicPr>
            <p:nvPr/>
          </p:nvPicPr>
          <p:blipFill rotWithShape="1">
            <a:blip r:embed="rId8">
              <a:extLst>
                <a:ext uri="{28A0092B-C50C-407E-A947-70E740481C1C}">
                  <a14:useLocalDpi xmlns:a14="http://schemas.microsoft.com/office/drawing/2010/main" val="0"/>
                </a:ext>
              </a:extLst>
            </a:blip>
            <a:srcRect l="18976"/>
            <a:stretch/>
          </p:blipFill>
          <p:spPr>
            <a:xfrm>
              <a:off x="5841682" y="3358513"/>
              <a:ext cx="2255600" cy="2087880"/>
            </a:xfrm>
            <a:prstGeom prst="rect">
              <a:avLst/>
            </a:prstGeom>
          </p:spPr>
        </p:pic>
        <p:pic>
          <p:nvPicPr>
            <p:cNvPr id="16" name="图片 15">
              <a:extLst>
                <a:ext uri="{FF2B5EF4-FFF2-40B4-BE49-F238E27FC236}">
                  <a16:creationId xmlns:a16="http://schemas.microsoft.com/office/drawing/2014/main" id="{A5EBB7B9-7BF3-429B-AFA4-1D4A3FBF7039}"/>
                </a:ext>
              </a:extLst>
            </p:cNvPr>
            <p:cNvPicPr>
              <a:picLocks noChangeAspect="1"/>
            </p:cNvPicPr>
            <p:nvPr/>
          </p:nvPicPr>
          <p:blipFill rotWithShape="1">
            <a:blip r:embed="rId9">
              <a:extLst>
                <a:ext uri="{28A0092B-C50C-407E-A947-70E740481C1C}">
                  <a14:useLocalDpi xmlns:a14="http://schemas.microsoft.com/office/drawing/2010/main" val="0"/>
                </a:ext>
              </a:extLst>
            </a:blip>
            <a:srcRect l="9527" b="9999"/>
            <a:stretch/>
          </p:blipFill>
          <p:spPr>
            <a:xfrm>
              <a:off x="1076483" y="3360416"/>
              <a:ext cx="2795905" cy="2085977"/>
            </a:xfrm>
            <a:prstGeom prst="rect">
              <a:avLst/>
            </a:prstGeom>
          </p:spPr>
        </p:pic>
        <p:pic>
          <p:nvPicPr>
            <p:cNvPr id="13" name="图片 12">
              <a:extLst>
                <a:ext uri="{FF2B5EF4-FFF2-40B4-BE49-F238E27FC236}">
                  <a16:creationId xmlns:a16="http://schemas.microsoft.com/office/drawing/2014/main" id="{DBEA5E7C-F171-4DBD-BC2D-BD4B35B73162}"/>
                </a:ext>
              </a:extLst>
            </p:cNvPr>
            <p:cNvPicPr>
              <a:picLocks noChangeAspect="1"/>
            </p:cNvPicPr>
            <p:nvPr/>
          </p:nvPicPr>
          <p:blipFill rotWithShape="1">
            <a:blip r:embed="rId10">
              <a:extLst>
                <a:ext uri="{28A0092B-C50C-407E-A947-70E740481C1C}">
                  <a14:useLocalDpi xmlns:a14="http://schemas.microsoft.com/office/drawing/2010/main" val="0"/>
                </a:ext>
              </a:extLst>
            </a:blip>
            <a:srcRect t="1496" b="1540"/>
            <a:stretch/>
          </p:blipFill>
          <p:spPr>
            <a:xfrm>
              <a:off x="5839618" y="1268734"/>
              <a:ext cx="5744634" cy="4177660"/>
            </a:xfrm>
            <a:prstGeom prst="rect">
              <a:avLst/>
            </a:prstGeom>
          </p:spPr>
        </p:pic>
      </p:grpSp>
    </p:spTree>
    <p:extLst>
      <p:ext uri="{BB962C8B-B14F-4D97-AF65-F5344CB8AC3E}">
        <p14:creationId xmlns:p14="http://schemas.microsoft.com/office/powerpoint/2010/main" val="160928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46C5D5-CDD0-40AE-A294-9A60C4CB9A54}"/>
              </a:ext>
            </a:extLst>
          </p:cNvPr>
          <p:cNvSpPr>
            <a:spLocks noGrp="1"/>
          </p:cNvSpPr>
          <p:nvPr>
            <p:ph type="sldNum" sz="quarter" idx="12"/>
          </p:nvPr>
        </p:nvSpPr>
        <p:spPr/>
        <p:txBody>
          <a:bodyPr/>
          <a:lstStyle/>
          <a:p>
            <a:fld id="{D459CD81-B205-4F3B-A9C6-9967267E909A}" type="slidenum">
              <a:rPr lang="zh-CN" altLang="en-US" smtClean="0"/>
              <a:t>9</a:t>
            </a:fld>
            <a:endParaRPr lang="zh-CN" altLang="en-US"/>
          </a:p>
        </p:txBody>
      </p:sp>
      <p:sp>
        <p:nvSpPr>
          <p:cNvPr id="3" name="标题 2">
            <a:extLst>
              <a:ext uri="{FF2B5EF4-FFF2-40B4-BE49-F238E27FC236}">
                <a16:creationId xmlns:a16="http://schemas.microsoft.com/office/drawing/2014/main" id="{4844704E-4C6E-48C0-8005-F9172B9207E9}"/>
              </a:ext>
            </a:extLst>
          </p:cNvPr>
          <p:cNvSpPr>
            <a:spLocks noGrp="1"/>
          </p:cNvSpPr>
          <p:nvPr>
            <p:ph type="title"/>
          </p:nvPr>
        </p:nvSpPr>
        <p:spPr/>
        <p:txBody>
          <a:bodyPr/>
          <a:lstStyle/>
          <a:p>
            <a:r>
              <a:rPr lang="en-US" altLang="zh-CN" sz="2800" dirty="0"/>
              <a:t>RECODE</a:t>
            </a:r>
            <a:r>
              <a:rPr lang="zh-CN" altLang="en-US" sz="2800" dirty="0"/>
              <a:t>实验环境主要困扰</a:t>
            </a:r>
            <a:endParaRPr lang="zh-CN" altLang="en-US" dirty="0"/>
          </a:p>
        </p:txBody>
      </p:sp>
      <p:sp>
        <p:nvSpPr>
          <p:cNvPr id="4" name="文本框 3">
            <a:extLst>
              <a:ext uri="{FF2B5EF4-FFF2-40B4-BE49-F238E27FC236}">
                <a16:creationId xmlns:a16="http://schemas.microsoft.com/office/drawing/2014/main" id="{4B385BB1-17AE-4BAE-8312-BBC7DFC58A01}"/>
              </a:ext>
            </a:extLst>
          </p:cNvPr>
          <p:cNvSpPr txBox="1"/>
          <p:nvPr/>
        </p:nvSpPr>
        <p:spPr>
          <a:xfrm>
            <a:off x="0" y="500189"/>
            <a:ext cx="1219200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阈值相对偏高、有一些</a:t>
            </a:r>
            <a:r>
              <a:rPr lang="zh-CN" altLang="en-US" b="1" dirty="0"/>
              <a:t>无法去除的低能区</a:t>
            </a:r>
            <a:r>
              <a:rPr lang="zh-CN" altLang="en-US" dirty="0"/>
              <a:t>的噪声信号，现有研究证明</a:t>
            </a:r>
            <a:r>
              <a:rPr lang="en-US" altLang="zh-CN" baseline="30000" dirty="0"/>
              <a:t>1</a:t>
            </a:r>
            <a:r>
              <a:rPr lang="zh-CN" altLang="en-US" dirty="0"/>
              <a:t>电制冷探测器的振动导致</a:t>
            </a:r>
            <a:r>
              <a:rPr lang="en-US" altLang="zh-CN" dirty="0"/>
              <a:t>1.5kev</a:t>
            </a:r>
            <a:r>
              <a:rPr lang="zh-CN" altLang="en-US" dirty="0"/>
              <a:t>劣化</a:t>
            </a:r>
            <a:r>
              <a:rPr lang="en-US" altLang="zh-CN" dirty="0"/>
              <a:t>@122keV</a:t>
            </a:r>
            <a:endParaRPr lang="zh-CN" altLang="en-US" b="1" dirty="0">
              <a:solidFill>
                <a:srgbClr val="FF0000"/>
              </a:solidFill>
            </a:endParaRPr>
          </a:p>
        </p:txBody>
      </p:sp>
      <p:sp>
        <p:nvSpPr>
          <p:cNvPr id="6" name="文本框 5">
            <a:extLst>
              <a:ext uri="{FF2B5EF4-FFF2-40B4-BE49-F238E27FC236}">
                <a16:creationId xmlns:a16="http://schemas.microsoft.com/office/drawing/2014/main" id="{9CB5D19C-81AE-42D2-AB14-7F0864D9F897}"/>
              </a:ext>
            </a:extLst>
          </p:cNvPr>
          <p:cNvSpPr txBox="1"/>
          <p:nvPr/>
        </p:nvSpPr>
        <p:spPr>
          <a:xfrm>
            <a:off x="0" y="875442"/>
            <a:ext cx="7153136"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斯特林制冷机</a:t>
            </a:r>
            <a:r>
              <a:rPr lang="zh-CN" altLang="en-US" b="1" dirty="0"/>
              <a:t>自带的机械振动</a:t>
            </a:r>
            <a:endParaRPr lang="zh-CN" altLang="en-US" b="1" dirty="0">
              <a:solidFill>
                <a:srgbClr val="FF0000"/>
              </a:solidFill>
            </a:endParaRPr>
          </a:p>
        </p:txBody>
      </p:sp>
      <p:sp>
        <p:nvSpPr>
          <p:cNvPr id="7" name="文本框 6">
            <a:extLst>
              <a:ext uri="{FF2B5EF4-FFF2-40B4-BE49-F238E27FC236}">
                <a16:creationId xmlns:a16="http://schemas.microsoft.com/office/drawing/2014/main" id="{5781055C-66AB-4482-B9B5-21DB18C63E48}"/>
              </a:ext>
            </a:extLst>
          </p:cNvPr>
          <p:cNvSpPr txBox="1"/>
          <p:nvPr/>
        </p:nvSpPr>
        <p:spPr>
          <a:xfrm>
            <a:off x="0" y="1244774"/>
            <a:ext cx="3378200" cy="369332"/>
          </a:xfrm>
          <a:prstGeom prst="rect">
            <a:avLst/>
          </a:prstGeom>
          <a:noFill/>
        </p:spPr>
        <p:txBody>
          <a:bodyPr wrap="square">
            <a:spAutoFit/>
          </a:bodyPr>
          <a:lstStyle/>
          <a:p>
            <a:pPr marL="285750" indent="-285750">
              <a:buFont typeface="Wingdings" panose="05000000000000000000" pitchFamily="2" charset="2"/>
              <a:buChar char="n"/>
            </a:pPr>
            <a:r>
              <a:rPr lang="zh-CN" altLang="en-US" dirty="0"/>
              <a:t>厂区自带的各种类型的振动</a:t>
            </a:r>
            <a:endParaRPr lang="zh-CN" altLang="en-US" b="1" dirty="0">
              <a:solidFill>
                <a:srgbClr val="FF0000"/>
              </a:solidFill>
            </a:endParaRPr>
          </a:p>
        </p:txBody>
      </p:sp>
      <p:sp>
        <p:nvSpPr>
          <p:cNvPr id="11" name="文本框 10">
            <a:extLst>
              <a:ext uri="{FF2B5EF4-FFF2-40B4-BE49-F238E27FC236}">
                <a16:creationId xmlns:a16="http://schemas.microsoft.com/office/drawing/2014/main" id="{EFAAF0F1-BFA9-45D2-BA36-37B408DF0511}"/>
              </a:ext>
            </a:extLst>
          </p:cNvPr>
          <p:cNvSpPr txBox="1"/>
          <p:nvPr/>
        </p:nvSpPr>
        <p:spPr>
          <a:xfrm>
            <a:off x="346075" y="4891271"/>
            <a:ext cx="10677525" cy="646331"/>
          </a:xfrm>
          <a:prstGeom prst="rect">
            <a:avLst/>
          </a:prstGeom>
          <a:noFill/>
        </p:spPr>
        <p:txBody>
          <a:bodyPr wrap="square">
            <a:spAutoFit/>
          </a:bodyPr>
          <a:lstStyle/>
          <a:p>
            <a:r>
              <a:rPr lang="zh-CN" altLang="en-US" dirty="0"/>
              <a:t>斯特林电制冷</a:t>
            </a:r>
            <a:r>
              <a:rPr lang="en-US" altLang="zh-CN" dirty="0"/>
              <a:t>	</a:t>
            </a:r>
            <a:r>
              <a:rPr lang="zh-CN" altLang="en-US" dirty="0"/>
              <a:t>高纯锗探测器设计已被证明与液氮冷却的相同探测器相比，</a:t>
            </a:r>
            <a:r>
              <a:rPr lang="zh-CN" altLang="en-US" b="1" dirty="0"/>
              <a:t>分辨率性能下降了7</a:t>
            </a:r>
            <a:r>
              <a:rPr lang="en-US" altLang="zh-CN" b="1" dirty="0"/>
              <a:t>%</a:t>
            </a:r>
            <a:r>
              <a:rPr lang="zh-CN" altLang="en-US" dirty="0"/>
              <a:t>。</a:t>
            </a:r>
            <a:endParaRPr lang="en-US" altLang="zh-CN" dirty="0"/>
          </a:p>
          <a:p>
            <a:r>
              <a:rPr lang="zh-CN" altLang="en-US" dirty="0"/>
              <a:t>在直接耦合设计中，分辨率下降的程度可能略高——在135°K的工作温度下，</a:t>
            </a:r>
            <a:r>
              <a:rPr lang="zh-CN" altLang="en-US" b="1" dirty="0"/>
              <a:t>分辨率下降高达20%</a:t>
            </a:r>
            <a:r>
              <a:rPr lang="zh-CN" altLang="en-US" dirty="0"/>
              <a:t>。</a:t>
            </a:r>
          </a:p>
        </p:txBody>
      </p:sp>
      <p:sp>
        <p:nvSpPr>
          <p:cNvPr id="15" name="文本框 14">
            <a:extLst>
              <a:ext uri="{FF2B5EF4-FFF2-40B4-BE49-F238E27FC236}">
                <a16:creationId xmlns:a16="http://schemas.microsoft.com/office/drawing/2014/main" id="{F2DE53C7-6F31-418D-AE05-AC7443AA3E67}"/>
              </a:ext>
            </a:extLst>
          </p:cNvPr>
          <p:cNvSpPr txBox="1"/>
          <p:nvPr/>
        </p:nvSpPr>
        <p:spPr>
          <a:xfrm>
            <a:off x="346075" y="4528266"/>
            <a:ext cx="9807575" cy="369332"/>
          </a:xfrm>
          <a:prstGeom prst="rect">
            <a:avLst/>
          </a:prstGeom>
          <a:noFill/>
        </p:spPr>
        <p:txBody>
          <a:bodyPr wrap="square">
            <a:spAutoFit/>
          </a:bodyPr>
          <a:lstStyle/>
          <a:p>
            <a:r>
              <a:rPr lang="zh-CN" altLang="en-US" dirty="0"/>
              <a:t>一种被称为</a:t>
            </a:r>
            <a:r>
              <a:rPr lang="en-US" altLang="zh-CN" b="1" dirty="0">
                <a:solidFill>
                  <a:srgbClr val="FF0000"/>
                </a:solidFill>
              </a:rPr>
              <a:t>microphonics</a:t>
            </a:r>
            <a:r>
              <a:rPr lang="zh-CN" altLang="en-US" b="1" dirty="0">
                <a:solidFill>
                  <a:srgbClr val="FF0000"/>
                </a:solidFill>
              </a:rPr>
              <a:t>的电子噪声</a:t>
            </a:r>
            <a:r>
              <a:rPr lang="zh-CN" altLang="en-US" dirty="0"/>
              <a:t>是振动的结果，有可能导致其能量分辨率可能不如液氮冷却</a:t>
            </a:r>
          </a:p>
        </p:txBody>
      </p:sp>
      <p:pic>
        <p:nvPicPr>
          <p:cNvPr id="17" name="图片 16">
            <a:extLst>
              <a:ext uri="{FF2B5EF4-FFF2-40B4-BE49-F238E27FC236}">
                <a16:creationId xmlns:a16="http://schemas.microsoft.com/office/drawing/2014/main" id="{108D26E1-A113-457B-A201-0D17B1245C94}"/>
              </a:ext>
            </a:extLst>
          </p:cNvPr>
          <p:cNvPicPr>
            <a:picLocks noChangeAspect="1"/>
          </p:cNvPicPr>
          <p:nvPr/>
        </p:nvPicPr>
        <p:blipFill>
          <a:blip r:embed="rId3"/>
          <a:stretch>
            <a:fillRect/>
          </a:stretch>
        </p:blipFill>
        <p:spPr>
          <a:xfrm>
            <a:off x="6612300" y="837111"/>
            <a:ext cx="5323560" cy="3691249"/>
          </a:xfrm>
          <a:prstGeom prst="rect">
            <a:avLst/>
          </a:prstGeom>
        </p:spPr>
      </p:pic>
      <p:pic>
        <p:nvPicPr>
          <p:cNvPr id="19" name="图片 18">
            <a:extLst>
              <a:ext uri="{FF2B5EF4-FFF2-40B4-BE49-F238E27FC236}">
                <a16:creationId xmlns:a16="http://schemas.microsoft.com/office/drawing/2014/main" id="{C0574A23-2F9B-46C8-A074-48628B6F5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075" y="1798678"/>
            <a:ext cx="6064250" cy="2614313"/>
          </a:xfrm>
          <a:prstGeom prst="rect">
            <a:avLst/>
          </a:prstGeom>
        </p:spPr>
      </p:pic>
      <p:sp>
        <p:nvSpPr>
          <p:cNvPr id="21" name="文本框 20">
            <a:extLst>
              <a:ext uri="{FF2B5EF4-FFF2-40B4-BE49-F238E27FC236}">
                <a16:creationId xmlns:a16="http://schemas.microsoft.com/office/drawing/2014/main" id="{AE1194A2-3892-4673-BEE1-CB264BB25C56}"/>
              </a:ext>
            </a:extLst>
          </p:cNvPr>
          <p:cNvSpPr txBox="1"/>
          <p:nvPr/>
        </p:nvSpPr>
        <p:spPr>
          <a:xfrm>
            <a:off x="5397" y="6488668"/>
            <a:ext cx="6156960" cy="369332"/>
          </a:xfrm>
          <a:prstGeom prst="rect">
            <a:avLst/>
          </a:prstGeom>
          <a:noFill/>
        </p:spPr>
        <p:txBody>
          <a:bodyPr wrap="square">
            <a:spAutoFit/>
          </a:bodyPr>
          <a:lstStyle/>
          <a:p>
            <a:r>
              <a:rPr lang="en-US" altLang="zh-CN" sz="900" dirty="0"/>
              <a:t>E. </a:t>
            </a:r>
            <a:r>
              <a:rPr lang="en-US" altLang="zh-CN" sz="900" dirty="0" err="1"/>
              <a:t>Broerman</a:t>
            </a:r>
            <a:r>
              <a:rPr lang="en-US" altLang="zh-CN" sz="900" dirty="0"/>
              <a:t>, D. </a:t>
            </a:r>
            <a:r>
              <a:rPr lang="en-US" altLang="zh-CN" sz="900" dirty="0" err="1"/>
              <a:t>Upp</a:t>
            </a:r>
            <a:r>
              <a:rPr lang="en-US" altLang="zh-CN" sz="900" dirty="0"/>
              <a:t>, T. Twomey, W. Little, “Performance of a New Type of Electrical Cooler for HPGe Detector Systems,” Presented at the Institute of Nuclear Materials Management Conference, Indian Head, CA, 2001. </a:t>
            </a:r>
            <a:endParaRPr lang="zh-CN" altLang="en-US" sz="900" dirty="0"/>
          </a:p>
        </p:txBody>
      </p:sp>
      <p:sp>
        <p:nvSpPr>
          <p:cNvPr id="23" name="文本框 22">
            <a:extLst>
              <a:ext uri="{FF2B5EF4-FFF2-40B4-BE49-F238E27FC236}">
                <a16:creationId xmlns:a16="http://schemas.microsoft.com/office/drawing/2014/main" id="{ACA2EFF7-F8E6-468D-9393-0380014FCA56}"/>
              </a:ext>
            </a:extLst>
          </p:cNvPr>
          <p:cNvSpPr txBox="1"/>
          <p:nvPr/>
        </p:nvSpPr>
        <p:spPr>
          <a:xfrm>
            <a:off x="0" y="6308080"/>
            <a:ext cx="6156960" cy="230832"/>
          </a:xfrm>
          <a:prstGeom prst="rect">
            <a:avLst/>
          </a:prstGeom>
          <a:noFill/>
        </p:spPr>
        <p:txBody>
          <a:bodyPr wrap="square">
            <a:spAutoFit/>
          </a:bodyPr>
          <a:lstStyle/>
          <a:p>
            <a:r>
              <a:rPr lang="en-US" altLang="zh-CN" sz="900" dirty="0"/>
              <a:t>Knoll, Glenn F. Radiation Detection and Measurement. New York: Wiley, 1979. Print.</a:t>
            </a:r>
            <a:endParaRPr lang="zh-CN" altLang="en-US" sz="900" dirty="0"/>
          </a:p>
        </p:txBody>
      </p:sp>
      <p:sp>
        <p:nvSpPr>
          <p:cNvPr id="25" name="文本框 24">
            <a:extLst>
              <a:ext uri="{FF2B5EF4-FFF2-40B4-BE49-F238E27FC236}">
                <a16:creationId xmlns:a16="http://schemas.microsoft.com/office/drawing/2014/main" id="{4A88152F-0F20-4CDD-8DC8-731412444D47}"/>
              </a:ext>
            </a:extLst>
          </p:cNvPr>
          <p:cNvSpPr txBox="1"/>
          <p:nvPr/>
        </p:nvSpPr>
        <p:spPr>
          <a:xfrm>
            <a:off x="0" y="6125518"/>
            <a:ext cx="6159500" cy="230832"/>
          </a:xfrm>
          <a:prstGeom prst="rect">
            <a:avLst/>
          </a:prstGeom>
          <a:noFill/>
        </p:spPr>
        <p:txBody>
          <a:bodyPr wrap="square">
            <a:spAutoFit/>
          </a:bodyPr>
          <a:lstStyle/>
          <a:p>
            <a:r>
              <a:rPr lang="en-US" altLang="zh-CN" sz="900" dirty="0"/>
              <a:t>Laszlo, Zoltan. Adaptive Vibration Control Algorithm for Stirling-cycle Cryocoolers. 1997. Print.</a:t>
            </a:r>
            <a:endParaRPr lang="zh-CN" altLang="en-US" sz="900" dirty="0"/>
          </a:p>
        </p:txBody>
      </p:sp>
      <p:cxnSp>
        <p:nvCxnSpPr>
          <p:cNvPr id="27" name="直接箭头连接符 26">
            <a:extLst>
              <a:ext uri="{FF2B5EF4-FFF2-40B4-BE49-F238E27FC236}">
                <a16:creationId xmlns:a16="http://schemas.microsoft.com/office/drawing/2014/main" id="{F9AA7648-23CB-457D-8452-B7A664633C20}"/>
              </a:ext>
            </a:extLst>
          </p:cNvPr>
          <p:cNvCxnSpPr/>
          <p:nvPr/>
        </p:nvCxnSpPr>
        <p:spPr>
          <a:xfrm>
            <a:off x="5165933" y="4412991"/>
            <a:ext cx="11964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A6D6841-FCA7-4A6F-9A67-318DB0AE81A4}"/>
              </a:ext>
            </a:extLst>
          </p:cNvPr>
          <p:cNvSpPr txBox="1"/>
          <p:nvPr/>
        </p:nvSpPr>
        <p:spPr>
          <a:xfrm>
            <a:off x="6325258" y="4159029"/>
            <a:ext cx="324128" cy="369332"/>
          </a:xfrm>
          <a:prstGeom prst="rect">
            <a:avLst/>
          </a:prstGeom>
          <a:noFill/>
        </p:spPr>
        <p:txBody>
          <a:bodyPr wrap="none" rtlCol="0">
            <a:spAutoFit/>
          </a:bodyPr>
          <a:lstStyle/>
          <a:p>
            <a:r>
              <a:rPr lang="en-US" altLang="zh-CN" dirty="0"/>
              <a:t>V</a:t>
            </a:r>
            <a:endParaRPr lang="zh-CN" altLang="en-US" dirty="0"/>
          </a:p>
        </p:txBody>
      </p:sp>
      <p:sp>
        <p:nvSpPr>
          <p:cNvPr id="30" name="文本框 29">
            <a:extLst>
              <a:ext uri="{FF2B5EF4-FFF2-40B4-BE49-F238E27FC236}">
                <a16:creationId xmlns:a16="http://schemas.microsoft.com/office/drawing/2014/main" id="{9CFEA64D-A095-4467-8209-159080C08494}"/>
              </a:ext>
            </a:extLst>
          </p:cNvPr>
          <p:cNvSpPr txBox="1"/>
          <p:nvPr/>
        </p:nvSpPr>
        <p:spPr>
          <a:xfrm>
            <a:off x="255917" y="3824297"/>
            <a:ext cx="6159500" cy="646331"/>
          </a:xfrm>
          <a:prstGeom prst="rect">
            <a:avLst/>
          </a:prstGeom>
          <a:noFill/>
        </p:spPr>
        <p:txBody>
          <a:bodyPr wrap="square">
            <a:spAutoFit/>
          </a:bodyPr>
          <a:lstStyle/>
          <a:p>
            <a:r>
              <a:rPr lang="zh-CN" altLang="en-US" dirty="0"/>
              <a:t>活塞以</a:t>
            </a:r>
            <a:r>
              <a:rPr lang="zh-CN" altLang="en-US" b="1" dirty="0"/>
              <a:t>50至75 Hz</a:t>
            </a:r>
            <a:r>
              <a:rPr lang="zh-CN" altLang="en-US" dirty="0"/>
              <a:t>的频率移动。这种运动由于固有惯性而产生轴向推力，进而产生高振动</a:t>
            </a:r>
          </a:p>
        </p:txBody>
      </p:sp>
      <p:sp>
        <p:nvSpPr>
          <p:cNvPr id="32" name="文本框 31">
            <a:extLst>
              <a:ext uri="{FF2B5EF4-FFF2-40B4-BE49-F238E27FC236}">
                <a16:creationId xmlns:a16="http://schemas.microsoft.com/office/drawing/2014/main" id="{CFC90FFB-7306-44B7-9173-ADF21D69D0DC}"/>
              </a:ext>
            </a:extLst>
          </p:cNvPr>
          <p:cNvSpPr txBox="1"/>
          <p:nvPr/>
        </p:nvSpPr>
        <p:spPr>
          <a:xfrm>
            <a:off x="-2540" y="5926926"/>
            <a:ext cx="6159500" cy="230832"/>
          </a:xfrm>
          <a:prstGeom prst="rect">
            <a:avLst/>
          </a:prstGeom>
          <a:noFill/>
        </p:spPr>
        <p:txBody>
          <a:bodyPr wrap="square">
            <a:spAutoFit/>
          </a:bodyPr>
          <a:lstStyle/>
          <a:p>
            <a:r>
              <a:rPr lang="en-US" altLang="zh-CN" sz="900" dirty="0"/>
              <a:t>Organ, Allan J. Stirling and Pulse-tube Cryo-coolers the inside Story. London: Professional Engineering Pub., 2005. Print.</a:t>
            </a:r>
            <a:endParaRPr lang="zh-CN" altLang="en-US" sz="900" dirty="0"/>
          </a:p>
        </p:txBody>
      </p:sp>
      <p:sp>
        <p:nvSpPr>
          <p:cNvPr id="34" name="文本框 33">
            <a:extLst>
              <a:ext uri="{FF2B5EF4-FFF2-40B4-BE49-F238E27FC236}">
                <a16:creationId xmlns:a16="http://schemas.microsoft.com/office/drawing/2014/main" id="{C6049E39-28B3-4ECE-9216-97EB81623AEB}"/>
              </a:ext>
            </a:extLst>
          </p:cNvPr>
          <p:cNvSpPr txBox="1"/>
          <p:nvPr/>
        </p:nvSpPr>
        <p:spPr>
          <a:xfrm>
            <a:off x="6096000" y="5573013"/>
            <a:ext cx="6159500" cy="1200329"/>
          </a:xfrm>
          <a:prstGeom prst="rect">
            <a:avLst/>
          </a:prstGeom>
          <a:noFill/>
        </p:spPr>
        <p:txBody>
          <a:bodyPr wrap="square">
            <a:spAutoFit/>
          </a:bodyPr>
          <a:lstStyle/>
          <a:p>
            <a:r>
              <a:rPr lang="zh-CN" altLang="en-US" dirty="0"/>
              <a:t>这些元素的线性往复运动导致动量不平衡。尽管活塞是由正弦信号驱动的，但它在压缩空间的非线性气弹簧作用下振荡，导致活塞运动非正弦。这表现在冷却器通过活塞驱动频率的谐波产生的振动中</a:t>
            </a:r>
          </a:p>
        </p:txBody>
      </p:sp>
      <p:sp>
        <p:nvSpPr>
          <p:cNvPr id="36" name="文本框 35">
            <a:extLst>
              <a:ext uri="{FF2B5EF4-FFF2-40B4-BE49-F238E27FC236}">
                <a16:creationId xmlns:a16="http://schemas.microsoft.com/office/drawing/2014/main" id="{CFD867C5-FC94-4DD4-A974-1B98826ABCEF}"/>
              </a:ext>
            </a:extLst>
          </p:cNvPr>
          <p:cNvSpPr txBox="1"/>
          <p:nvPr/>
        </p:nvSpPr>
        <p:spPr>
          <a:xfrm>
            <a:off x="-78740" y="6990318"/>
            <a:ext cx="12270740" cy="1200329"/>
          </a:xfrm>
          <a:prstGeom prst="rect">
            <a:avLst/>
          </a:prstGeom>
          <a:noFill/>
        </p:spPr>
        <p:txBody>
          <a:bodyPr wrap="square">
            <a:spAutoFit/>
          </a:bodyPr>
          <a:lstStyle/>
          <a:p>
            <a:r>
              <a:rPr lang="zh-CN" altLang="en-US" dirty="0"/>
              <a:t>斯特林制冷机内存在的另一个振动源是机械冲击。设计用于延长使用寿命的冷却器具有线性电机控制的置换器；然而，一些冷却器使用自由置换器。这些自由置换器由气动力驱动，其行程受到机械缓冲器的限制。与这些保险杠的碰撞会产生额外的谐波振动。这引入了额外的噪声源，并导致探测器系统的能量分辨率性能下降。此时，将提供进一步的细节来描述机械运动方程。</a:t>
            </a:r>
          </a:p>
        </p:txBody>
      </p:sp>
    </p:spTree>
    <p:extLst>
      <p:ext uri="{BB962C8B-B14F-4D97-AF65-F5344CB8AC3E}">
        <p14:creationId xmlns:p14="http://schemas.microsoft.com/office/powerpoint/2010/main" val="13494681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DEX字体">
      <a:majorFont>
        <a:latin typeface="Cambria Math"/>
        <a:ea typeface="楷体"/>
        <a:cs typeface=""/>
      </a:majorFont>
      <a:minorFont>
        <a:latin typeface="Cambria Math"/>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8820</TotalTime>
  <Words>1855</Words>
  <Application>Microsoft Office PowerPoint</Application>
  <PresentationFormat>宽屏</PresentationFormat>
  <Paragraphs>361</Paragraphs>
  <Slides>30</Slides>
  <Notes>5</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7" baseType="lpstr">
      <vt:lpstr>Suisse Int'l</vt:lpstr>
      <vt:lpstr>等线</vt:lpstr>
      <vt:lpstr>Arial</vt:lpstr>
      <vt:lpstr>Cambria Math</vt:lpstr>
      <vt:lpstr>Wingdings</vt:lpstr>
      <vt:lpstr>Office 主题​​</vt:lpstr>
      <vt:lpstr>AxMath</vt:lpstr>
      <vt:lpstr>PowerPoint 演示文稿</vt:lpstr>
      <vt:lpstr>背景介绍：中微子（Neutrino）</vt:lpstr>
      <vt:lpstr>背景介绍：CEvNS (Coherent Elastic Neutrino-Nucleus Scattering)</vt:lpstr>
      <vt:lpstr>国际上现有的CEvNS相关实验</vt:lpstr>
      <vt:lpstr>CEvNS实验特点</vt:lpstr>
      <vt:lpstr>RECODE(REactor neutrino COherent scattering Detection Experiment)</vt:lpstr>
      <vt:lpstr>RECODE实验系统组成介绍</vt:lpstr>
      <vt:lpstr>RECODE实验现场照片</vt:lpstr>
      <vt:lpstr>RECODE实验环境主要困扰</vt:lpstr>
      <vt:lpstr>PowerPoint 演示文稿</vt:lpstr>
      <vt:lpstr>RECODE实验装置设计考量</vt:lpstr>
      <vt:lpstr>RECODE实验装置设计考量</vt:lpstr>
      <vt:lpstr>RECODE振动监测系统</vt:lpstr>
      <vt:lpstr>采集数据</vt:lpstr>
      <vt:lpstr>采集数据</vt:lpstr>
      <vt:lpstr>HPGe信号来源与组成</vt:lpstr>
      <vt:lpstr>采集数据</vt:lpstr>
      <vt:lpstr>采集数据</vt:lpstr>
      <vt:lpstr>研究意义</vt:lpstr>
      <vt:lpstr>Ensemble of short-time uniformly sampled records</vt:lpstr>
      <vt:lpstr>国际上现有振动相关的工作</vt:lpstr>
      <vt:lpstr>数字信号处理方法介绍</vt:lpstr>
      <vt:lpstr>各自事例的典型波形以及筛选方法</vt:lpstr>
      <vt:lpstr>RECODE-DAQ系统通道</vt:lpstr>
      <vt:lpstr>各通道原始波形展示</vt:lpstr>
      <vt:lpstr>各通道原始波形展示</vt:lpstr>
      <vt:lpstr>已完成的工作</vt:lpstr>
      <vt:lpstr>已完成的工作</vt:lpstr>
      <vt:lpstr>未来计划</vt:lpstr>
      <vt:lpstr>创新点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台湾电制冷探测器</dc:title>
  <dc:creator>宏飞 万</dc:creator>
  <cp:lastModifiedBy>宏飞 万</cp:lastModifiedBy>
  <cp:revision>824</cp:revision>
  <dcterms:created xsi:type="dcterms:W3CDTF">2024-10-10T02:19:46Z</dcterms:created>
  <dcterms:modified xsi:type="dcterms:W3CDTF">2026-01-11T06:57:48Z</dcterms:modified>
</cp:coreProperties>
</file>